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0" r:id="rId2"/>
    <p:sldId id="261" r:id="rId3"/>
    <p:sldId id="258" r:id="rId4"/>
    <p:sldId id="288" r:id="rId5"/>
    <p:sldId id="289" r:id="rId6"/>
    <p:sldId id="295" r:id="rId7"/>
    <p:sldId id="266" r:id="rId8"/>
    <p:sldId id="263" r:id="rId9"/>
    <p:sldId id="290" r:id="rId10"/>
    <p:sldId id="297" r:id="rId11"/>
    <p:sldId id="300" r:id="rId12"/>
    <p:sldId id="298" r:id="rId13"/>
    <p:sldId id="299" r:id="rId14"/>
    <p:sldId id="296" r:id="rId15"/>
    <p:sldId id="301" r:id="rId16"/>
    <p:sldId id="287" r:id="rId17"/>
    <p:sldId id="293" r:id="rId18"/>
    <p:sldId id="294" r:id="rId19"/>
    <p:sldId id="302" r:id="rId20"/>
    <p:sldId id="303" r:id="rId21"/>
    <p:sldId id="275" r:id="rId22"/>
    <p:sldId id="291" r:id="rId23"/>
    <p:sldId id="310" r:id="rId24"/>
    <p:sldId id="311" r:id="rId25"/>
    <p:sldId id="305" r:id="rId26"/>
    <p:sldId id="304" r:id="rId27"/>
    <p:sldId id="306" r:id="rId28"/>
    <p:sldId id="307" r:id="rId29"/>
    <p:sldId id="309" r:id="rId30"/>
    <p:sldId id="308" r:id="rId31"/>
    <p:sldId id="312" r:id="rId32"/>
    <p:sldId id="277" r:id="rId33"/>
    <p:sldId id="27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6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5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4538E-9A2E-4CBB-9485-27810261E139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E99D-0610-492E-95AB-9F8989F19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358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E2B9D-0858-489A-8CF3-BC06EF067939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234B0-1983-4195-8853-7DCB135BA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4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&#4367;&#4457;&#4355;&#4467;%20&#4358;&#4454;&#4367;&#4453;&#4354;&#4469;&#4364;&#4467;&#4535;.pdf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&#4367;&#4457;&#4355;&#4467;%20&#4358;&#4454;&#4367;&#4453;&#4354;&#4469;&#4364;&#4467;&#4535;.pdf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ray.kr/35/?q=YToxOntzOjEyOiJrZXl3b3JkX3R5cGUiO3M6MzoiYWxsIjt9&amp;bmode=view&amp;idx=6215242&amp;t=boar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user.kr/pdfdocs/enDM00452094.pdf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aveshare.com/vl53l1x-distance-sensor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640842" y="2676872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300" dirty="0">
                <a:solidFill>
                  <a:schemeClr val="bg1"/>
                </a:solidFill>
              </a:rPr>
              <a:t>TOF(Time of flight)</a:t>
            </a:r>
            <a:endParaRPr lang="ko-KR" altLang="en-US" sz="4800" b="1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2021</a:t>
            </a:r>
            <a:r>
              <a:rPr lang="ko-KR" altLang="en-US" sz="1200" dirty="0">
                <a:solidFill>
                  <a:schemeClr val="bg1"/>
                </a:solidFill>
              </a:rPr>
              <a:t>년도 상반기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알고리즘 순서도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FC1664-AE3D-D461-6907-F2422ADB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19" y="1194265"/>
            <a:ext cx="4222750" cy="559000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2AAEBF6-1681-622F-9009-4CE25327F60C}"/>
              </a:ext>
            </a:extLst>
          </p:cNvPr>
          <p:cNvCxnSpPr/>
          <p:nvPr/>
        </p:nvCxnSpPr>
        <p:spPr>
          <a:xfrm>
            <a:off x="3327400" y="1879600"/>
            <a:ext cx="276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F88FA4-E17D-4463-EF23-A1A58A601DB7}"/>
              </a:ext>
            </a:extLst>
          </p:cNvPr>
          <p:cNvSpPr txBox="1"/>
          <p:nvPr/>
        </p:nvSpPr>
        <p:spPr>
          <a:xfrm>
            <a:off x="6096000" y="2462943"/>
            <a:ext cx="591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rgbClr val="000000"/>
                </a:solidFill>
                <a:effectLst/>
                <a:latin typeface="+mj-lt"/>
              </a:rPr>
              <a:t>사용자 선택사항 함수들</a:t>
            </a:r>
            <a:r>
              <a:rPr kumimoji="1" lang="en-US" altLang="ko-KR" sz="10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kumimoji="1" lang="ko-KR" altLang="en-US" sz="1000" dirty="0">
                <a:solidFill>
                  <a:srgbClr val="000000"/>
                </a:solidFill>
                <a:effectLst/>
                <a:latin typeface="+mj-lt"/>
              </a:rPr>
              <a:t> 다음장에 설명</a:t>
            </a:r>
            <a:r>
              <a:rPr kumimoji="1" lang="en-US" altLang="ko-KR" sz="1000" dirty="0">
                <a:solidFill>
                  <a:srgbClr val="000000"/>
                </a:solidFill>
                <a:effectLst/>
                <a:latin typeface="+mj-lt"/>
              </a:rPr>
              <a:t>)</a:t>
            </a:r>
            <a:r>
              <a:rPr kumimoji="1" lang="ko-KR" altLang="en-US" sz="100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1" lang="en-US" altLang="ko-KR" sz="1000" dirty="0">
                <a:solidFill>
                  <a:srgbClr val="000000"/>
                </a:solidFill>
                <a:effectLst/>
                <a:latin typeface="+mj-lt"/>
              </a:rPr>
              <a:t>-&gt;</a:t>
            </a:r>
            <a:r>
              <a:rPr kumimoji="1" lang="ko-KR" altLang="en-US" sz="1000" dirty="0">
                <a:solidFill>
                  <a:srgbClr val="000000"/>
                </a:solidFill>
                <a:effectLst/>
                <a:latin typeface="+mj-lt"/>
              </a:rPr>
              <a:t> 설정 </a:t>
            </a:r>
            <a:r>
              <a:rPr kumimoji="1" lang="ko-KR" altLang="en-US" sz="1000" dirty="0" err="1">
                <a:solidFill>
                  <a:srgbClr val="000000"/>
                </a:solidFill>
                <a:effectLst/>
                <a:latin typeface="+mj-lt"/>
              </a:rPr>
              <a:t>안하면</a:t>
            </a:r>
            <a:r>
              <a:rPr kumimoji="1" lang="ko-KR" altLang="en-US" sz="100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1" lang="en-US" altLang="ko-KR" sz="1000" dirty="0">
                <a:solidFill>
                  <a:srgbClr val="000000"/>
                </a:solidFill>
                <a:effectLst/>
                <a:latin typeface="+mj-lt"/>
              </a:rPr>
              <a:t>default</a:t>
            </a:r>
            <a:r>
              <a:rPr kumimoji="1" lang="ko-KR" altLang="en-US" sz="1000" dirty="0">
                <a:solidFill>
                  <a:srgbClr val="000000"/>
                </a:solidFill>
                <a:effectLst/>
                <a:latin typeface="+mj-lt"/>
              </a:rPr>
              <a:t>값으로 세팅</a:t>
            </a:r>
            <a:endParaRPr lang="en-US" altLang="ko-Kore-KR" sz="1000" dirty="0">
              <a:solidFill>
                <a:srgbClr val="000000"/>
              </a:solidFill>
              <a:effectLst/>
              <a:latin typeface="+mj-lt"/>
            </a:endParaRPr>
          </a:p>
          <a:p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FF3BEAD-1837-5D94-B3CA-4F6C1B49CE44}"/>
              </a:ext>
            </a:extLst>
          </p:cNvPr>
          <p:cNvCxnSpPr/>
          <p:nvPr/>
        </p:nvCxnSpPr>
        <p:spPr>
          <a:xfrm>
            <a:off x="3327400" y="1608666"/>
            <a:ext cx="276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77016A-1D88-6C26-47B8-8D45B0211DF8}"/>
              </a:ext>
            </a:extLst>
          </p:cNvPr>
          <p:cNvSpPr txBox="1"/>
          <p:nvPr/>
        </p:nvSpPr>
        <p:spPr>
          <a:xfrm>
            <a:off x="6096000" y="1425787"/>
            <a:ext cx="591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ffectLst/>
                <a:latin typeface="+mj-lt"/>
                <a:ea typeface="Apple SD Gothic Neo" panose="02000300000000000000" pitchFamily="2" charset="-127"/>
              </a:rPr>
              <a:t>센서가 부팅되고 준비 상태가 될 때까지 대기함 </a:t>
            </a:r>
            <a:r>
              <a:rPr lang="en-US" altLang="ko-KR" sz="1000" dirty="0">
                <a:effectLst/>
                <a:latin typeface="+mj-lt"/>
                <a:ea typeface="Apple SD Gothic Neo" panose="02000300000000000000" pitchFamily="2" charset="-127"/>
              </a:rPr>
              <a:t>/ </a:t>
            </a:r>
            <a:r>
              <a:rPr lang="ko-KR" altLang="en-US" sz="1000" dirty="0">
                <a:effectLst/>
                <a:latin typeface="+mj-lt"/>
                <a:ea typeface="Apple SD Gothic Neo" panose="02000300000000000000" pitchFamily="2" charset="-127"/>
              </a:rPr>
              <a:t>일종의 센서가 준비되었는지 확인하는 단계</a:t>
            </a:r>
          </a:p>
          <a:p>
            <a:endParaRPr kumimoji="1" lang="ko-Kore-KR" alt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5FB8E-0C9D-9ADB-4739-15696EEBB093}"/>
              </a:ext>
            </a:extLst>
          </p:cNvPr>
          <p:cNvSpPr txBox="1"/>
          <p:nvPr/>
        </p:nvSpPr>
        <p:spPr>
          <a:xfrm>
            <a:off x="6096000" y="1729730"/>
            <a:ext cx="591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센서와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관련된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구조체를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초기화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/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기본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설정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값으로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센서를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설정하는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초기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단계</a:t>
            </a:r>
          </a:p>
          <a:p>
            <a:endParaRPr kumimoji="1" lang="ko-Kore-KR" altLang="en-US" dirty="0">
              <a:latin typeface="+mj-lt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EDF7C62-502E-A71E-964A-E51A4E589FED}"/>
              </a:ext>
            </a:extLst>
          </p:cNvPr>
          <p:cNvCxnSpPr/>
          <p:nvPr/>
        </p:nvCxnSpPr>
        <p:spPr>
          <a:xfrm>
            <a:off x="3327400" y="2159000"/>
            <a:ext cx="276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A829BD-406F-9BC8-AFE0-2EEDEEE1F8A1}"/>
              </a:ext>
            </a:extLst>
          </p:cNvPr>
          <p:cNvSpPr txBox="1"/>
          <p:nvPr/>
        </p:nvSpPr>
        <p:spPr>
          <a:xfrm>
            <a:off x="6096000" y="1992196"/>
            <a:ext cx="591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ffectLst/>
                <a:latin typeface="+mj-lt"/>
                <a:ea typeface="Apple SD Gothic Neo" panose="02000300000000000000" pitchFamily="2" charset="-127"/>
              </a:rPr>
              <a:t>센서의 정적 구성을 초기화합니다</a:t>
            </a:r>
            <a:r>
              <a:rPr lang="en-US" altLang="ko-KR" sz="1000" dirty="0">
                <a:effectLst/>
                <a:latin typeface="+mj-lt"/>
                <a:ea typeface="Apple SD Gothic Neo" panose="02000300000000000000" pitchFamily="2" charset="-127"/>
              </a:rPr>
              <a:t>. </a:t>
            </a:r>
            <a:r>
              <a:rPr lang="ko-KR" altLang="en-US" sz="1000" dirty="0">
                <a:effectLst/>
                <a:latin typeface="+mj-lt"/>
                <a:ea typeface="Apple SD Gothic Neo" panose="02000300000000000000" pitchFamily="2" charset="-127"/>
              </a:rPr>
              <a:t>즉</a:t>
            </a:r>
            <a:r>
              <a:rPr lang="en-US" altLang="ko-KR" sz="1000" dirty="0">
                <a:effectLst/>
                <a:latin typeface="+mj-lt"/>
                <a:ea typeface="Apple SD Gothic Neo" panose="02000300000000000000" pitchFamily="2" charset="-127"/>
              </a:rPr>
              <a:t>, </a:t>
            </a:r>
            <a:r>
              <a:rPr lang="ko-KR" altLang="en-US" sz="1000" dirty="0">
                <a:effectLst/>
                <a:latin typeface="+mj-lt"/>
                <a:ea typeface="Apple SD Gothic Neo" panose="02000300000000000000" pitchFamily="2" charset="-127"/>
              </a:rPr>
              <a:t>변하지 않는 </a:t>
            </a:r>
            <a:r>
              <a:rPr lang="en-US" altLang="ko-KR" sz="1000" dirty="0">
                <a:effectLst/>
                <a:latin typeface="+mj-lt"/>
                <a:ea typeface="Apple SD Gothic Neo" panose="02000300000000000000" pitchFamily="2" charset="-127"/>
              </a:rPr>
              <a:t>(</a:t>
            </a:r>
            <a:r>
              <a:rPr lang="ko-KR" altLang="en-US" sz="1000" dirty="0">
                <a:effectLst/>
                <a:latin typeface="+mj-lt"/>
                <a:ea typeface="Apple SD Gothic Neo" panose="02000300000000000000" pitchFamily="2" charset="-127"/>
              </a:rPr>
              <a:t>또는 자주 변경되지 않는</a:t>
            </a:r>
            <a:r>
              <a:rPr lang="en-US" altLang="ko-KR" sz="1000" dirty="0">
                <a:effectLst/>
                <a:latin typeface="+mj-lt"/>
                <a:ea typeface="Apple SD Gothic Neo" panose="02000300000000000000" pitchFamily="2" charset="-127"/>
              </a:rPr>
              <a:t>) </a:t>
            </a:r>
            <a:r>
              <a:rPr lang="ko-KR" altLang="en-US" sz="1000" dirty="0">
                <a:effectLst/>
                <a:latin typeface="+mj-lt"/>
                <a:ea typeface="Apple SD Gothic Neo" panose="02000300000000000000" pitchFamily="2" charset="-127"/>
              </a:rPr>
              <a:t>센서 설정을 초기화하는 것</a:t>
            </a:r>
          </a:p>
          <a:p>
            <a:endParaRPr kumimoji="1" lang="ko-Kore-KR" altLang="en-US" dirty="0">
              <a:latin typeface="+mj-lt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241D9-3CED-BD87-AC6E-27C6E7ED73BF}"/>
              </a:ext>
            </a:extLst>
          </p:cNvPr>
          <p:cNvCxnSpPr/>
          <p:nvPr/>
        </p:nvCxnSpPr>
        <p:spPr>
          <a:xfrm>
            <a:off x="3327400" y="2582333"/>
            <a:ext cx="276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ECB8144-187C-8A3A-493E-9EFBD70E871F}"/>
              </a:ext>
            </a:extLst>
          </p:cNvPr>
          <p:cNvCxnSpPr/>
          <p:nvPr/>
        </p:nvCxnSpPr>
        <p:spPr>
          <a:xfrm>
            <a:off x="3327400" y="2904066"/>
            <a:ext cx="276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54F906-5183-898B-A091-8076276A8891}"/>
              </a:ext>
            </a:extLst>
          </p:cNvPr>
          <p:cNvCxnSpPr/>
          <p:nvPr/>
        </p:nvCxnSpPr>
        <p:spPr>
          <a:xfrm>
            <a:off x="3462867" y="4284133"/>
            <a:ext cx="276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FCA3FEB-E79C-E523-0409-42BEA9B64139}"/>
              </a:ext>
            </a:extLst>
          </p:cNvPr>
          <p:cNvCxnSpPr/>
          <p:nvPr/>
        </p:nvCxnSpPr>
        <p:spPr>
          <a:xfrm>
            <a:off x="3462867" y="4732866"/>
            <a:ext cx="276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C7B1408-91A9-96A6-E0B0-79455FE73496}"/>
              </a:ext>
            </a:extLst>
          </p:cNvPr>
          <p:cNvCxnSpPr/>
          <p:nvPr/>
        </p:nvCxnSpPr>
        <p:spPr>
          <a:xfrm>
            <a:off x="3462867" y="5435599"/>
            <a:ext cx="276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FD01D6-91DC-5539-B2CA-52FEEE9AEF36}"/>
              </a:ext>
            </a:extLst>
          </p:cNvPr>
          <p:cNvCxnSpPr/>
          <p:nvPr/>
        </p:nvCxnSpPr>
        <p:spPr>
          <a:xfrm>
            <a:off x="3462867" y="6383866"/>
            <a:ext cx="276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A9D712-4A27-C8DC-659C-CDFB8FB39DFC}"/>
              </a:ext>
            </a:extLst>
          </p:cNvPr>
          <p:cNvSpPr txBox="1"/>
          <p:nvPr/>
        </p:nvSpPr>
        <p:spPr>
          <a:xfrm>
            <a:off x="6096000" y="2770768"/>
            <a:ext cx="591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센서에게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거리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측정을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시작하도록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지시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 </a:t>
            </a:r>
            <a:endParaRPr lang="ko-KR" altLang="en-US" sz="10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0B8BC-CCA0-E874-D4D5-6976EC9A30B0}"/>
              </a:ext>
            </a:extLst>
          </p:cNvPr>
          <p:cNvSpPr txBox="1"/>
          <p:nvPr/>
        </p:nvSpPr>
        <p:spPr>
          <a:xfrm>
            <a:off x="6231467" y="4136823"/>
            <a:ext cx="591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측정한 거리 데이터가 올 때까지 대기</a:t>
            </a:r>
          </a:p>
          <a:p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0F9B95-C3C4-A9CD-297D-5C950448E582}"/>
              </a:ext>
            </a:extLst>
          </p:cNvPr>
          <p:cNvSpPr txBox="1"/>
          <p:nvPr/>
        </p:nvSpPr>
        <p:spPr>
          <a:xfrm>
            <a:off x="6231467" y="4604554"/>
            <a:ext cx="591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센서에서 측정한 데이터 </a:t>
            </a:r>
            <a:r>
              <a:rPr lang="ko-KR" altLang="en-US" sz="100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읽어오기</a:t>
            </a:r>
            <a:endParaRPr lang="ko-KR" altLang="en-US" sz="10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62A06C-BE59-7010-9ED6-38AFBF7D8C6E}"/>
              </a:ext>
            </a:extLst>
          </p:cNvPr>
          <p:cNvSpPr txBox="1"/>
          <p:nvPr/>
        </p:nvSpPr>
        <p:spPr>
          <a:xfrm>
            <a:off x="6231467" y="5283201"/>
            <a:ext cx="591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센서</a:t>
            </a:r>
            <a:r>
              <a:rPr lang="ko-KR" altLang="en-US" sz="1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초기화 </a:t>
            </a:r>
            <a:r>
              <a:rPr lang="en-US" altLang="ko-KR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인터럽트 지우기</a:t>
            </a:r>
          </a:p>
          <a:p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04EE93-C6F9-716C-E3E2-F96494C07FA1}"/>
              </a:ext>
            </a:extLst>
          </p:cNvPr>
          <p:cNvSpPr txBox="1"/>
          <p:nvPr/>
        </p:nvSpPr>
        <p:spPr>
          <a:xfrm>
            <a:off x="6231467" y="6265173"/>
            <a:ext cx="591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측정 중지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833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사용자 설정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24673-FCD5-83B3-3040-6EE926DEC6CD}"/>
              </a:ext>
            </a:extLst>
          </p:cNvPr>
          <p:cNvSpPr txBox="1"/>
          <p:nvPr/>
        </p:nvSpPr>
        <p:spPr>
          <a:xfrm>
            <a:off x="327465" y="1764549"/>
            <a:ext cx="806300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000000"/>
                </a:solidFill>
                <a:effectLst/>
                <a:latin typeface="+mj-lt"/>
              </a:rPr>
              <a:t>사용자 선택사항 함수들</a:t>
            </a:r>
            <a:endParaRPr kumimoji="1" lang="en-US" altLang="ko-Kore-KR" sz="1600" dirty="0">
              <a:latin typeface="+mj-lt"/>
            </a:endParaRPr>
          </a:p>
          <a:p>
            <a:r>
              <a:rPr kumimoji="1" lang="en-US" altLang="ko-Kore-KR" sz="1600" dirty="0">
                <a:latin typeface="+mj-lt"/>
              </a:rPr>
              <a:t>*</a:t>
            </a:r>
            <a:r>
              <a:rPr lang="en-US" altLang="ko-Kore-KR" sz="1600" dirty="0">
                <a:solidFill>
                  <a:srgbClr val="000000"/>
                </a:solidFill>
                <a:effectLst/>
                <a:latin typeface="+mj-lt"/>
              </a:rPr>
              <a:t>VL53L1_SetUserROI(Dev2,&amp;roiConfig);</a:t>
            </a:r>
          </a:p>
          <a:p>
            <a:endParaRPr lang="en-US" altLang="ko-Kore-KR" sz="160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kumimoji="1" lang="ko-Kore-KR" altLang="en-US" sz="1600" dirty="0">
                <a:latin typeface="+mj-lt"/>
              </a:rPr>
              <a:t>*</a:t>
            </a:r>
            <a:r>
              <a:rPr lang="en-US" altLang="ko-Kore-KR" sz="1600" dirty="0">
                <a:solidFill>
                  <a:srgbClr val="000000"/>
                </a:solidFill>
                <a:effectLst/>
                <a:latin typeface="+mj-lt"/>
              </a:rPr>
              <a:t>VL53L1_GetCalibrationData(Dev2, &amp;</a:t>
            </a:r>
            <a:r>
              <a:rPr lang="en-US" altLang="ko-Kore-KR" sz="1600" dirty="0" err="1">
                <a:solidFill>
                  <a:srgbClr val="000000"/>
                </a:solidFill>
                <a:effectLst/>
                <a:latin typeface="+mj-lt"/>
              </a:rPr>
              <a:t>Calibration_Data</a:t>
            </a:r>
            <a:r>
              <a:rPr lang="en-US" altLang="ko-Kore-KR" sz="1600" dirty="0">
                <a:solidFill>
                  <a:srgbClr val="000000"/>
                </a:solidFill>
                <a:effectLst/>
                <a:latin typeface="+mj-lt"/>
              </a:rPr>
              <a:t>);</a:t>
            </a:r>
          </a:p>
          <a:p>
            <a:endParaRPr kumimoji="1" lang="en-US" altLang="ko-Kore-KR" sz="1600" dirty="0">
              <a:latin typeface="+mj-lt"/>
            </a:endParaRPr>
          </a:p>
          <a:p>
            <a:r>
              <a:rPr kumimoji="1" lang="ko-Kore-KR" altLang="en-US" sz="1600" dirty="0">
                <a:latin typeface="+mj-lt"/>
              </a:rPr>
              <a:t>*</a:t>
            </a:r>
            <a:r>
              <a:rPr lang="en-US" altLang="ko-Kore-KR" sz="1600" dirty="0">
                <a:solidFill>
                  <a:srgbClr val="000000"/>
                </a:solidFill>
                <a:effectLst/>
                <a:latin typeface="+mj-lt"/>
              </a:rPr>
              <a:t>VL53L1_SetCalibrationData(Dev2, &amp;</a:t>
            </a:r>
            <a:r>
              <a:rPr lang="en-US" altLang="ko-Kore-KR" sz="1600" dirty="0" err="1">
                <a:solidFill>
                  <a:srgbClr val="000000"/>
                </a:solidFill>
                <a:effectLst/>
                <a:latin typeface="+mj-lt"/>
              </a:rPr>
              <a:t>Calibration_Data</a:t>
            </a:r>
            <a:r>
              <a:rPr lang="en-US" altLang="ko-Kore-KR" sz="1600" dirty="0">
                <a:solidFill>
                  <a:srgbClr val="000000"/>
                </a:solidFill>
                <a:effectLst/>
                <a:latin typeface="+mj-lt"/>
              </a:rPr>
              <a:t>);</a:t>
            </a:r>
          </a:p>
          <a:p>
            <a:endParaRPr kumimoji="1" lang="en-US" altLang="ko-Kore-KR" sz="160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kumimoji="1" lang="en-US" altLang="ko-Kore-KR" sz="1600" dirty="0">
                <a:solidFill>
                  <a:srgbClr val="000000"/>
                </a:solidFill>
                <a:effectLst/>
                <a:latin typeface="+mj-lt"/>
              </a:rPr>
              <a:t>*</a:t>
            </a:r>
            <a:r>
              <a:rPr lang="en-US" altLang="ko-Kore-KR" sz="1600" dirty="0">
                <a:solidFill>
                  <a:srgbClr val="000000"/>
                </a:solidFill>
                <a:effectLst/>
                <a:latin typeface="+mj-lt"/>
              </a:rPr>
              <a:t>VL53L1_SetDistanceMode(Dev2, VL53L1_DISTANCEMODE_MEDIUM);</a:t>
            </a:r>
          </a:p>
          <a:p>
            <a:endParaRPr kumimoji="1" lang="en-US" altLang="ko-Kore-KR" sz="1600" dirty="0">
              <a:latin typeface="+mj-lt"/>
            </a:endParaRPr>
          </a:p>
          <a:p>
            <a:r>
              <a:rPr kumimoji="1" lang="en-US" altLang="ko-Kore-KR" sz="1600" dirty="0">
                <a:latin typeface="+mj-lt"/>
              </a:rPr>
              <a:t>*</a:t>
            </a:r>
            <a:r>
              <a:rPr lang="en-US" altLang="ko-Kore-KR" sz="1600" dirty="0">
                <a:solidFill>
                  <a:srgbClr val="000000"/>
                </a:solidFill>
                <a:effectLst/>
                <a:latin typeface="+mj-lt"/>
              </a:rPr>
              <a:t>VL53L1_SetMeasurementTimingBudgetMicroSeconds(Dev2, 50000);</a:t>
            </a:r>
          </a:p>
          <a:p>
            <a:endParaRPr kumimoji="1" lang="en-US" altLang="ko-Kore-KR" sz="1600" dirty="0">
              <a:latin typeface="+mj-lt"/>
            </a:endParaRPr>
          </a:p>
          <a:p>
            <a:r>
              <a:rPr kumimoji="1" lang="en-US" altLang="ko-Kore-KR" sz="1600" dirty="0">
                <a:latin typeface="+mj-lt"/>
              </a:rPr>
              <a:t>*</a:t>
            </a:r>
            <a:r>
              <a:rPr lang="en-US" altLang="ko-Kore-KR" sz="1600" dirty="0">
                <a:solidFill>
                  <a:srgbClr val="000000"/>
                </a:solidFill>
                <a:effectLst/>
                <a:latin typeface="+mj-lt"/>
              </a:rPr>
              <a:t>VL53L1_SetInterMeasurementPeriodMilliSeconds(Dev2, 10);</a:t>
            </a:r>
          </a:p>
          <a:p>
            <a:endParaRPr lang="en-US" altLang="ko-Kore-KR" sz="160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kumimoji="1" lang="ko-KR" altLang="en-US" dirty="0"/>
              <a:t> 등등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이 함수들을 통해 보정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2854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사용자 설정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88FA4-E17D-4463-EF23-A1A58A601DB7}"/>
              </a:ext>
            </a:extLst>
          </p:cNvPr>
          <p:cNvSpPr txBox="1"/>
          <p:nvPr/>
        </p:nvSpPr>
        <p:spPr>
          <a:xfrm>
            <a:off x="177799" y="1194265"/>
            <a:ext cx="7992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000000"/>
                </a:solidFill>
                <a:effectLst/>
                <a:latin typeface="+mj-lt"/>
              </a:rPr>
              <a:t>*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+mj-lt"/>
              </a:rPr>
              <a:t>VL53L1_SetDistanceMode(Dev2, VL53L1_DISTANCEMODE_MEDIUM);</a:t>
            </a:r>
          </a:p>
          <a:p>
            <a:r>
              <a:rPr kumimoji="1" lang="en-US" altLang="ko-Kore-KR" dirty="0"/>
              <a:t>=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거리 모드 설정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6070D8-AA17-E9D6-C27D-041F722E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898001"/>
            <a:ext cx="7772400" cy="1662430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0BDB747F-D465-6794-C9CE-1705CCEF744A}"/>
              </a:ext>
            </a:extLst>
          </p:cNvPr>
          <p:cNvSpPr/>
          <p:nvPr/>
        </p:nvSpPr>
        <p:spPr>
          <a:xfrm>
            <a:off x="7950200" y="2683933"/>
            <a:ext cx="147320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EA928-34B2-06F7-854F-373E45288DCD}"/>
              </a:ext>
            </a:extLst>
          </p:cNvPr>
          <p:cNvSpPr txBox="1"/>
          <p:nvPr/>
        </p:nvSpPr>
        <p:spPr>
          <a:xfrm>
            <a:off x="9423400" y="2590800"/>
            <a:ext cx="24638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dirty="0"/>
              <a:t>주변</a:t>
            </a:r>
            <a:r>
              <a:rPr kumimoji="1" lang="ko-KR" altLang="en-US" sz="1050" dirty="0"/>
              <a:t> 간섭 영향 젤 적음</a:t>
            </a:r>
            <a:endParaRPr kumimoji="1" lang="en-US" altLang="ko-KR" sz="1050" dirty="0"/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097C7-BC39-7985-8D83-7B9DF9F76CB1}"/>
              </a:ext>
            </a:extLst>
          </p:cNvPr>
          <p:cNvSpPr txBox="1"/>
          <p:nvPr/>
        </p:nvSpPr>
        <p:spPr>
          <a:xfrm>
            <a:off x="177799" y="4336625"/>
            <a:ext cx="10320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800" dirty="0">
                <a:latin typeface="+mj-lt"/>
              </a:rPr>
              <a:t>*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+mj-lt"/>
              </a:rPr>
              <a:t>VL53L1_SetInterMeasurementPeriodMilliSeconds(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j-lt"/>
              </a:rPr>
              <a:t>&amp;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+mj-lt"/>
              </a:rPr>
              <a:t>Dev2, 10);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j-lt"/>
              </a:rPr>
              <a:t>-&gt;10</a:t>
            </a:r>
            <a:r>
              <a:rPr lang="en-US" altLang="ko-KR" sz="1800" dirty="0">
                <a:solidFill>
                  <a:srgbClr val="000000"/>
                </a:solidFill>
                <a:latin typeface="+mj-lt"/>
              </a:rPr>
              <a:t>ms</a:t>
            </a:r>
            <a:r>
              <a:rPr lang="ko-KR" altLang="en-US" sz="1800" dirty="0">
                <a:solidFill>
                  <a:srgbClr val="000000"/>
                </a:solidFill>
                <a:latin typeface="+mj-lt"/>
              </a:rPr>
              <a:t>로 설정</a:t>
            </a:r>
            <a:endParaRPr lang="en-US" altLang="ko-Kore-KR" sz="180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kumimoji="1" lang="en-US" altLang="ko-Kore-KR" dirty="0"/>
              <a:t>=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연속적인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측정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사이의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간격을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설정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측정을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완료한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측정을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시작하기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대기하는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).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884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사용자 설정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445E2-4316-3FBA-0989-AC1B5B81CB24}"/>
              </a:ext>
            </a:extLst>
          </p:cNvPr>
          <p:cNvSpPr txBox="1"/>
          <p:nvPr/>
        </p:nvSpPr>
        <p:spPr>
          <a:xfrm>
            <a:off x="132080" y="1254758"/>
            <a:ext cx="98382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+mj-lt"/>
              </a:rPr>
              <a:t>*</a:t>
            </a:r>
            <a:r>
              <a:rPr lang="en-US" altLang="ko-Kore-KR" sz="1600" dirty="0">
                <a:solidFill>
                  <a:srgbClr val="000000"/>
                </a:solidFill>
                <a:effectLst/>
                <a:latin typeface="+mj-lt"/>
              </a:rPr>
              <a:t>VL53L1_SetMeasurementTimingBudgetMicroSeconds(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+mj-lt"/>
              </a:rPr>
              <a:t>&amp;</a:t>
            </a:r>
            <a:r>
              <a:rPr lang="en-US" altLang="ko-Kore-KR" sz="1600" dirty="0">
                <a:solidFill>
                  <a:srgbClr val="000000"/>
                </a:solidFill>
                <a:effectLst/>
                <a:latin typeface="+mj-lt"/>
              </a:rPr>
              <a:t>Dev2, 50000);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+mj-lt"/>
              </a:rPr>
              <a:t>-&gt;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j-lt"/>
              </a:rPr>
              <a:t>TimingBudget</a:t>
            </a:r>
            <a:r>
              <a:rPr lang="ko-KR" altLang="en-US" sz="1600" dirty="0">
                <a:solidFill>
                  <a:srgbClr val="000000"/>
                </a:solidFill>
                <a:latin typeface="+mj-lt"/>
              </a:rPr>
              <a:t>을 </a:t>
            </a:r>
            <a:r>
              <a:rPr lang="en-US" altLang="ko-KR" sz="1600" dirty="0">
                <a:solidFill>
                  <a:srgbClr val="000000"/>
                </a:solidFill>
                <a:latin typeface="+mj-lt"/>
              </a:rPr>
              <a:t>50ms</a:t>
            </a:r>
            <a:r>
              <a:rPr lang="ko-KR" altLang="en-US" sz="1600" dirty="0">
                <a:solidFill>
                  <a:srgbClr val="000000"/>
                </a:solidFill>
                <a:latin typeface="+mj-lt"/>
              </a:rPr>
              <a:t>로 설정</a:t>
            </a:r>
            <a:endParaRPr lang="en-US" altLang="ko-Kore-KR" sz="160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+mj-lt"/>
              </a:rPr>
              <a:t>=&gt;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+mj-lt"/>
              </a:rPr>
              <a:t> 센서가 하나의 범위 측정을 수행하는데 필요한 시간 </a:t>
            </a:r>
            <a:endParaRPr lang="en-US" altLang="ko-KR" sz="1600" dirty="0">
              <a:solidFill>
                <a:srgbClr val="000000"/>
              </a:solidFill>
              <a:effectLst/>
              <a:latin typeface="+mj-lt"/>
            </a:endParaRPr>
          </a:p>
          <a:p>
            <a:endParaRPr kumimoji="1" lang="en-US" altLang="ko-Kore-KR" sz="1600" dirty="0">
              <a:solidFill>
                <a:srgbClr val="000000"/>
              </a:solidFill>
              <a:effectLst/>
              <a:latin typeface="+mj-lt"/>
            </a:endParaRPr>
          </a:p>
          <a:p>
            <a:endParaRPr kumimoji="1" lang="en-US" altLang="ko-Kore-KR" sz="1600" dirty="0">
              <a:solidFill>
                <a:srgbClr val="000000"/>
              </a:solidFill>
              <a:latin typeface="+mj-lt"/>
            </a:endParaRPr>
          </a:p>
          <a:p>
            <a:endParaRPr kumimoji="1" lang="en-US" altLang="ko-Kore-KR" sz="1600" dirty="0">
              <a:solidFill>
                <a:srgbClr val="000000"/>
              </a:solidFill>
              <a:effectLst/>
              <a:latin typeface="+mj-lt"/>
            </a:endParaRPr>
          </a:p>
          <a:p>
            <a:endParaRPr kumimoji="1" lang="en-US" altLang="ko-Kore-KR" sz="160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kumimoji="1" lang="ko-KR" altLang="en-US" sz="1600" dirty="0">
                <a:solidFill>
                  <a:srgbClr val="000000"/>
                </a:solidFill>
                <a:effectLst/>
                <a:latin typeface="+mj-lt"/>
              </a:rPr>
              <a:t>최소 및 최대 </a:t>
            </a:r>
            <a:r>
              <a:rPr kumimoji="1" lang="en-US" altLang="ko-KR" sz="1600" dirty="0" err="1">
                <a:solidFill>
                  <a:srgbClr val="000000"/>
                </a:solidFill>
                <a:latin typeface="+mj-lt"/>
              </a:rPr>
              <a:t>TimingBudgit</a:t>
            </a:r>
            <a:r>
              <a:rPr kumimoji="1" lang="en-US" altLang="ko-KR" sz="1600" dirty="0">
                <a:solidFill>
                  <a:srgbClr val="000000"/>
                </a:solidFill>
                <a:latin typeface="+mj-lt"/>
              </a:rPr>
              <a:t> : [20ms, 1000ms]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ore-KR" sz="1600" dirty="0">
                <a:solidFill>
                  <a:srgbClr val="000000"/>
                </a:solidFill>
                <a:effectLst/>
                <a:latin typeface="+mj-lt"/>
              </a:rPr>
              <a:t>20ms</a:t>
            </a:r>
            <a:r>
              <a:rPr kumimoji="1" lang="ko-KR" alt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altLang="ko-KR" sz="1600" dirty="0">
                <a:solidFill>
                  <a:srgbClr val="000000"/>
                </a:solidFill>
                <a:latin typeface="+mj-lt"/>
              </a:rPr>
              <a:t>:</a:t>
            </a:r>
            <a:r>
              <a:rPr kumimoji="1" lang="ko-KR" altLang="en-US" sz="1600" dirty="0">
                <a:solidFill>
                  <a:srgbClr val="000000"/>
                </a:solidFill>
                <a:latin typeface="+mj-lt"/>
              </a:rPr>
              <a:t> 단거리 모드</a:t>
            </a:r>
            <a:r>
              <a:rPr kumimoji="1" lang="en-US" altLang="ko-KR" sz="1600" dirty="0">
                <a:solidFill>
                  <a:srgbClr val="000000"/>
                </a:solidFill>
                <a:latin typeface="+mj-lt"/>
              </a:rPr>
              <a:t>(SHORT)</a:t>
            </a:r>
            <a:r>
              <a:rPr kumimoji="1" lang="ko-KR" altLang="en-US" sz="1600" dirty="0">
                <a:solidFill>
                  <a:srgbClr val="000000"/>
                </a:solidFill>
                <a:latin typeface="+mj-lt"/>
              </a:rPr>
              <a:t>에서만 사용 가능</a:t>
            </a:r>
            <a:endParaRPr kumimoji="1" lang="en-US" altLang="ko-KR" sz="16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ore-KR" sz="1600" dirty="0">
                <a:solidFill>
                  <a:srgbClr val="000000"/>
                </a:solidFill>
                <a:effectLst/>
                <a:latin typeface="+mj-lt"/>
              </a:rPr>
              <a:t>33ms : </a:t>
            </a:r>
            <a:r>
              <a:rPr kumimoji="1" lang="ko-KR" altLang="en-US" sz="1600" dirty="0">
                <a:solidFill>
                  <a:srgbClr val="000000"/>
                </a:solidFill>
                <a:latin typeface="+mj-lt"/>
              </a:rPr>
              <a:t>모든 거리 모드에서 사용 가능</a:t>
            </a:r>
            <a:endParaRPr kumimoji="1" lang="en-US" altLang="ko-KR" sz="16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sz="1600" dirty="0">
                <a:solidFill>
                  <a:srgbClr val="000000"/>
                </a:solidFill>
                <a:effectLst/>
                <a:latin typeface="+mj-lt"/>
              </a:rPr>
              <a:t>140</a:t>
            </a:r>
            <a:r>
              <a:rPr kumimoji="1" lang="en-US" altLang="ko-KR" sz="1600" dirty="0">
                <a:solidFill>
                  <a:srgbClr val="000000"/>
                </a:solidFill>
                <a:latin typeface="+mj-lt"/>
              </a:rPr>
              <a:t>ms : </a:t>
            </a:r>
            <a:r>
              <a:rPr kumimoji="1" lang="ko-KR" altLang="en-US" sz="1600" dirty="0">
                <a:solidFill>
                  <a:srgbClr val="000000"/>
                </a:solidFill>
                <a:latin typeface="+mj-lt"/>
              </a:rPr>
              <a:t>장거리 모드에서 최대 </a:t>
            </a:r>
            <a:r>
              <a:rPr kumimoji="1" lang="en-US" altLang="ko-KR" sz="1600" dirty="0">
                <a:solidFill>
                  <a:srgbClr val="000000"/>
                </a:solidFill>
                <a:latin typeface="+mj-lt"/>
              </a:rPr>
              <a:t>4m</a:t>
            </a:r>
            <a:r>
              <a:rPr kumimoji="1" lang="ko-KR" altLang="en-US" sz="1600" dirty="0">
                <a:solidFill>
                  <a:srgbClr val="000000"/>
                </a:solidFill>
                <a:latin typeface="+mj-lt"/>
              </a:rPr>
              <a:t> 거리에 도달 가능한 최소 값</a:t>
            </a:r>
            <a:endParaRPr kumimoji="1" lang="en-US" altLang="ko-KR" sz="16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sz="1600" dirty="0" err="1">
                <a:solidFill>
                  <a:srgbClr val="000000"/>
                </a:solidFill>
                <a:effectLst/>
                <a:latin typeface="+mj-lt"/>
              </a:rPr>
              <a:t>Timing</a:t>
            </a:r>
            <a:r>
              <a:rPr kumimoji="1" lang="en-US" altLang="ko-KR" sz="1600" dirty="0" err="1">
                <a:solidFill>
                  <a:srgbClr val="000000"/>
                </a:solidFill>
                <a:latin typeface="+mj-lt"/>
              </a:rPr>
              <a:t>Budget</a:t>
            </a:r>
            <a:r>
              <a:rPr kumimoji="1" lang="ko-KR" altLang="en-US" sz="1600" dirty="0">
                <a:solidFill>
                  <a:srgbClr val="000000"/>
                </a:solidFill>
                <a:latin typeface="+mj-lt"/>
              </a:rPr>
              <a:t>이 늘어날수록 반복성 오류가 개선되지만 </a:t>
            </a:r>
            <a:endParaRPr kumimoji="1" lang="en-US" altLang="ko-KR" sz="1600" dirty="0">
              <a:solidFill>
                <a:srgbClr val="000000"/>
              </a:solidFill>
              <a:latin typeface="+mj-lt"/>
            </a:endParaRPr>
          </a:p>
          <a:p>
            <a:r>
              <a:rPr kumimoji="1" lang="ko-KR" altLang="en-US" sz="1600" dirty="0">
                <a:solidFill>
                  <a:srgbClr val="000000"/>
                </a:solidFill>
                <a:latin typeface="+mj-lt"/>
              </a:rPr>
              <a:t>평균 전력 소비는 계속 증가한다</a:t>
            </a:r>
            <a:r>
              <a:rPr kumimoji="1" lang="en-US" altLang="ko-KR" sz="1600" dirty="0">
                <a:solidFill>
                  <a:srgbClr val="000000"/>
                </a:solidFill>
                <a:latin typeface="+mj-lt"/>
              </a:rPr>
              <a:t>.</a:t>
            </a:r>
            <a:endParaRPr lang="en-US" altLang="ko-Kore-KR" sz="16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79CE17-9E53-D7DB-C135-25F1900E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7" y="2236574"/>
            <a:ext cx="5960533" cy="46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사용자 설정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BE9BF7-8E8F-1039-1C87-198A4893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85" y="2575493"/>
            <a:ext cx="3875647" cy="3443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5ADFA-7036-F4BB-FD65-57556C517E70}"/>
              </a:ext>
            </a:extLst>
          </p:cNvPr>
          <p:cNvSpPr txBox="1"/>
          <p:nvPr/>
        </p:nvSpPr>
        <p:spPr>
          <a:xfrm>
            <a:off x="1072533" y="6168711"/>
            <a:ext cx="4182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&lt;VL53L1X ROI setting example&gt;</a:t>
            </a:r>
            <a:endParaRPr kumimoji="1" lang="ko-Kore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92969-2FD9-9AE0-8CD1-ED724B77B8A5}"/>
              </a:ext>
            </a:extLst>
          </p:cNvPr>
          <p:cNvSpPr txBox="1"/>
          <p:nvPr/>
        </p:nvSpPr>
        <p:spPr>
          <a:xfrm>
            <a:off x="270932" y="1194265"/>
            <a:ext cx="6180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+mj-lt"/>
              </a:rPr>
              <a:t>*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+mj-lt"/>
              </a:rPr>
              <a:t>VL53L1_SetUserROI(Dev2,&amp;roiConfig);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dirty="0">
                <a:solidFill>
                  <a:srgbClr val="000000"/>
                </a:solidFill>
                <a:latin typeface="+mj-lt"/>
              </a:rPr>
              <a:t>내가 측정하고 싶은 영역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시야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+mj-lt"/>
              </a:rPr>
              <a:t>Fov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Field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of view)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 설정 </a:t>
            </a:r>
            <a:endParaRPr lang="en-US" altLang="ko-KR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dirty="0">
                <a:solidFill>
                  <a:srgbClr val="000000"/>
                </a:solidFill>
                <a:latin typeface="+mj-lt"/>
              </a:rPr>
              <a:t>각도를 통한 영역 설정이라 </a:t>
            </a:r>
            <a:r>
              <a:rPr lang="ko-KR" altLang="en-US" dirty="0" err="1">
                <a:solidFill>
                  <a:srgbClr val="000000"/>
                </a:solidFill>
                <a:latin typeface="+mj-lt"/>
              </a:rPr>
              <a:t>볼수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 있음</a:t>
            </a:r>
            <a:endParaRPr lang="en-US" altLang="ko-KR" dirty="0">
              <a:solidFill>
                <a:srgbClr val="000000"/>
              </a:solidFill>
              <a:latin typeface="+mj-lt"/>
            </a:endParaRPr>
          </a:p>
          <a:p>
            <a:endParaRPr lang="en-US" altLang="ko-Kore-KR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1B161-4149-B034-088F-66EEA89F00D9}"/>
              </a:ext>
            </a:extLst>
          </p:cNvPr>
          <p:cNvSpPr txBox="1"/>
          <p:nvPr/>
        </p:nvSpPr>
        <p:spPr>
          <a:xfrm>
            <a:off x="4939356" y="2801413"/>
            <a:ext cx="678262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enlo" panose="020B0609030804020204" pitchFamily="49" charset="0"/>
              </a:rPr>
              <a:t>Ex)</a:t>
            </a:r>
            <a:endParaRPr lang="en-US" altLang="ko-Kore-KR" sz="180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altLang="ko-Kore-KR" dirty="0">
                <a:solidFill>
                  <a:srgbClr val="005032"/>
                </a:solidFill>
                <a:effectLst/>
                <a:latin typeface="Menlo" panose="020B0609030804020204" pitchFamily="49" charset="0"/>
              </a:rPr>
              <a:t>VL53L1_UserRoi_t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roiConfig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altLang="ko-Kore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roiConfig.</a:t>
            </a:r>
            <a:r>
              <a:rPr lang="en-US" altLang="ko-Kore-KR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TopLeftX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</a:rPr>
              <a:t>9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altLang="ko-Kore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roiConfig.</a:t>
            </a:r>
            <a:r>
              <a:rPr lang="en-US" altLang="ko-Kore-KR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TopLeftY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1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altLang="ko-Kore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roiConfig.</a:t>
            </a:r>
            <a:r>
              <a:rPr lang="en-US" altLang="ko-Kore-KR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BotRightX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1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altLang="ko-Kore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roiConfig.</a:t>
            </a:r>
            <a:r>
              <a:rPr lang="en-US" altLang="ko-Kore-KR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BotRightY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1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status = VL53L1_SetUserROI(Dev2,&amp;roiConfig);</a:t>
            </a:r>
          </a:p>
          <a:p>
            <a:pPr lvl="1"/>
            <a:br>
              <a:rPr lang="en-US" altLang="ko-Kore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ko-Kore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345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사용자 설정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92969-2FD9-9AE0-8CD1-ED724B77B8A5}"/>
              </a:ext>
            </a:extLst>
          </p:cNvPr>
          <p:cNvSpPr txBox="1"/>
          <p:nvPr/>
        </p:nvSpPr>
        <p:spPr>
          <a:xfrm>
            <a:off x="270932" y="1194265"/>
            <a:ext cx="61806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800" dirty="0">
                <a:latin typeface="+mj-lt"/>
              </a:rPr>
              <a:t>*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+mj-lt"/>
              </a:rPr>
              <a:t>VL53L1_GetCalibrationData(Dev2, &amp;</a:t>
            </a:r>
            <a:r>
              <a:rPr lang="en-US" altLang="ko-Kore-KR" sz="1800" dirty="0" err="1">
                <a:solidFill>
                  <a:srgbClr val="000000"/>
                </a:solidFill>
                <a:effectLst/>
                <a:latin typeface="+mj-lt"/>
              </a:rPr>
              <a:t>Calibration_Data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+mj-lt"/>
              </a:rPr>
              <a:t>);</a:t>
            </a:r>
          </a:p>
          <a:p>
            <a:r>
              <a:rPr kumimoji="1" lang="en-US" altLang="ko-KR" sz="1800" dirty="0">
                <a:latin typeface="+mj-lt"/>
              </a:rPr>
              <a:t>-&gt;</a:t>
            </a:r>
            <a:r>
              <a:rPr kumimoji="1" lang="ko-KR" altLang="en-US" sz="1800" dirty="0">
                <a:latin typeface="+mj-lt"/>
              </a:rPr>
              <a:t> 먼저 실행 후 세팅</a:t>
            </a:r>
            <a:endParaRPr kumimoji="1" lang="en-US" altLang="ko-Kore-KR" sz="1800" dirty="0">
              <a:latin typeface="+mj-lt"/>
            </a:endParaRPr>
          </a:p>
          <a:p>
            <a:r>
              <a:rPr kumimoji="1" lang="ko-Kore-KR" altLang="en-US" sz="1800" dirty="0">
                <a:latin typeface="+mj-lt"/>
              </a:rPr>
              <a:t>*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+mj-lt"/>
              </a:rPr>
              <a:t>VL53L1_SetCalibrationData(Dev2, &amp;</a:t>
            </a:r>
            <a:r>
              <a:rPr lang="en-US" altLang="ko-Kore-KR" sz="1800" dirty="0" err="1">
                <a:solidFill>
                  <a:srgbClr val="000000"/>
                </a:solidFill>
                <a:effectLst/>
                <a:latin typeface="+mj-lt"/>
              </a:rPr>
              <a:t>Calibration_Data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+mj-lt"/>
              </a:rPr>
              <a:t>);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sz="1800" dirty="0">
                <a:latin typeface="+mj-lt"/>
              </a:rPr>
              <a:t>ROI</a:t>
            </a:r>
            <a:r>
              <a:rPr kumimoji="1" lang="ko-KR" altLang="en-US" sz="1800" dirty="0" err="1">
                <a:latin typeface="+mj-lt"/>
              </a:rPr>
              <a:t>를</a:t>
            </a:r>
            <a:r>
              <a:rPr kumimoji="1" lang="ko-KR" altLang="en-US" sz="1800" dirty="0">
                <a:latin typeface="+mj-lt"/>
              </a:rPr>
              <a:t> 통해 시야 설정 후 측정한 데이터 보정 </a:t>
            </a:r>
            <a:endParaRPr kumimoji="1" lang="en-US" altLang="ko-KR" sz="1800" dirty="0">
              <a:latin typeface="+mj-lt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ore-KR" sz="1800" dirty="0">
                <a:latin typeface="+mj-lt"/>
              </a:rPr>
              <a:t>SPAD</a:t>
            </a:r>
            <a:r>
              <a:rPr kumimoji="1" lang="en-US" altLang="ko-KR" sz="1800" dirty="0">
                <a:latin typeface="+mj-lt"/>
              </a:rPr>
              <a:t>(</a:t>
            </a:r>
            <a:r>
              <a:rPr kumimoji="1" lang="ko-KR" altLang="en-US" sz="1800" dirty="0">
                <a:latin typeface="+mj-lt"/>
              </a:rPr>
              <a:t>단일 광자 검출기</a:t>
            </a:r>
            <a:r>
              <a:rPr kumimoji="1" lang="en-US" altLang="ko-KR" sz="1800" dirty="0">
                <a:latin typeface="+mj-lt"/>
              </a:rPr>
              <a:t>)</a:t>
            </a:r>
            <a:r>
              <a:rPr kumimoji="1" lang="en-US" altLang="ko-Kore-KR" sz="1800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설정</a:t>
            </a:r>
            <a:endParaRPr kumimoji="1" lang="en-US" altLang="ko-Kore-KR" sz="1800" dirty="0">
              <a:latin typeface="+mj-lt"/>
            </a:endParaRPr>
          </a:p>
          <a:p>
            <a:endParaRPr lang="en-US" altLang="ko-Kore-KR" dirty="0">
              <a:solidFill>
                <a:srgbClr val="000000"/>
              </a:solidFill>
              <a:effectLst/>
              <a:latin typeface="+mj-lt"/>
            </a:endParaRPr>
          </a:p>
          <a:p>
            <a:endParaRPr lang="en-US" altLang="ko-Kore-KR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j-lt"/>
              </a:rPr>
              <a:t>=&gt;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 아직 큰 필요성을 </a:t>
            </a:r>
            <a:r>
              <a:rPr lang="ko-KR" altLang="en-US" dirty="0" err="1">
                <a:solidFill>
                  <a:srgbClr val="000000"/>
                </a:solidFill>
                <a:latin typeface="+mj-lt"/>
              </a:rPr>
              <a:t>못느껴서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 기본적인 세팅만 해주었다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더 공부 </a:t>
            </a:r>
            <a:r>
              <a:rPr lang="ko-KR" altLang="en-US" dirty="0" err="1">
                <a:solidFill>
                  <a:srgbClr val="000000"/>
                </a:solidFill>
                <a:latin typeface="+mj-lt"/>
              </a:rPr>
              <a:t>할예정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)</a:t>
            </a:r>
            <a:endParaRPr lang="en-US" altLang="ko-Kore-KR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8CC26D-20A1-EE64-0E4D-45166E5E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3" y="1808439"/>
            <a:ext cx="5715000" cy="41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3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6" y="1128061"/>
            <a:ext cx="3713721" cy="57028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27" y="1101657"/>
            <a:ext cx="3735430" cy="57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60"/>
            <a:ext cx="3862845" cy="5781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33" y="1105812"/>
            <a:ext cx="3795979" cy="57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코드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" y="1092349"/>
            <a:ext cx="3979428" cy="57663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76" y="1092349"/>
            <a:ext cx="4606128" cy="528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69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코드</a:t>
            </a:r>
            <a:r>
              <a:rPr lang="en-US" altLang="ko-KR" sz="3600" spc="-300" dirty="0">
                <a:solidFill>
                  <a:schemeClr val="bg1"/>
                </a:solidFill>
              </a:rPr>
              <a:t>(</a:t>
            </a:r>
            <a:r>
              <a:rPr lang="ko-KR" altLang="en-US" sz="3600" spc="-300" dirty="0">
                <a:solidFill>
                  <a:schemeClr val="bg1"/>
                </a:solidFill>
              </a:rPr>
              <a:t> 전체 코드 글 설명</a:t>
            </a:r>
            <a:r>
              <a:rPr lang="en-US" altLang="ko-KR" sz="3600" spc="-300" dirty="0">
                <a:solidFill>
                  <a:schemeClr val="bg1"/>
                </a:solidFill>
              </a:rPr>
              <a:t>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16F03DC9-207C-76A1-384D-28FCFF6B1413}"/>
              </a:ext>
            </a:extLst>
          </p:cNvPr>
          <p:cNvSpPr txBox="1"/>
          <p:nvPr/>
        </p:nvSpPr>
        <p:spPr>
          <a:xfrm>
            <a:off x="0" y="1491826"/>
            <a:ext cx="118956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C2C07"/>
                </a:solidFill>
                <a:effectLst/>
                <a:latin typeface="Helvetica Neue" panose="02000503000000020004" pitchFamily="2" charset="0"/>
              </a:rPr>
              <a:t>1.</a:t>
            </a:r>
            <a:r>
              <a:rPr lang="ko-KR" altLang="en-US" sz="1000" b="1" dirty="0">
                <a:solidFill>
                  <a:srgbClr val="FC2C07"/>
                </a:solidFill>
                <a:effectLst/>
                <a:latin typeface="Helvetica Neue" panose="02000503000000020004" pitchFamily="2" charset="0"/>
              </a:rPr>
              <a:t>헤더 파일 불러오기</a:t>
            </a:r>
            <a:endParaRPr lang="ko-KR" altLang="en-US" sz="1000" dirty="0">
              <a:solidFill>
                <a:srgbClr val="FC2C07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altLang="ko-Kore-KR" sz="1000" b="1" dirty="0">
                <a:solidFill>
                  <a:srgbClr val="4CFF25"/>
                </a:solidFill>
                <a:effectLst/>
                <a:latin typeface="Helvetica Neue" panose="02000503000000020004" pitchFamily="2" charset="0"/>
              </a:rPr>
              <a:t>vl53l1_api.h</a:t>
            </a:r>
            <a:r>
              <a:rPr lang="en-US" altLang="ko-Kore-KR" sz="1000" b="1" dirty="0">
                <a:effectLst/>
                <a:latin typeface="Helvetica Neue" panose="02000503000000020004" pitchFamily="2" charset="0"/>
              </a:rPr>
              <a:t>-&gt; VL53L1X</a:t>
            </a:r>
            <a:r>
              <a:rPr lang="ko-KR" altLang="en-US" sz="1000" b="1" dirty="0">
                <a:effectLst/>
                <a:latin typeface="Helvetica Neue" panose="02000503000000020004" pitchFamily="2" charset="0"/>
              </a:rPr>
              <a:t>센서와의 인터페이스를 위한 함수가 포함되어 있음</a:t>
            </a:r>
            <a:endParaRPr lang="ko-KR" altLang="en-US" sz="1000" dirty="0">
              <a:effectLst/>
              <a:latin typeface="Helvetica Neue" panose="02000503000000020004" pitchFamily="2" charset="0"/>
            </a:endParaRPr>
          </a:p>
          <a:p>
            <a:r>
              <a:rPr lang="en-US" altLang="ko-KR" sz="1000" dirty="0">
                <a:solidFill>
                  <a:srgbClr val="CC0005"/>
                </a:solidFill>
                <a:effectLst/>
                <a:latin typeface="Helvetica Neue" panose="02000503000000020004" pitchFamily="2" charset="0"/>
              </a:rPr>
              <a:t>2.</a:t>
            </a:r>
            <a:r>
              <a:rPr lang="en-US" altLang="ko-KR" sz="1000" dirty="0">
                <a:solidFill>
                  <a:srgbClr val="CC0005"/>
                </a:solidFill>
                <a:latin typeface="Helvetica Neue" panose="02000503000000020004" pitchFamily="2" charset="0"/>
              </a:rPr>
              <a:t>tof</a:t>
            </a:r>
            <a:r>
              <a:rPr lang="ko-KR" altLang="en-US" sz="1000" dirty="0">
                <a:solidFill>
                  <a:srgbClr val="CC0005"/>
                </a:solidFill>
                <a:effectLst/>
                <a:latin typeface="Helvetica Neue" panose="02000503000000020004" pitchFamily="2" charset="0"/>
              </a:rPr>
              <a:t> 센서 구조체 선언 및 초기화</a:t>
            </a:r>
            <a:r>
              <a:rPr lang="en-US" altLang="ko-KR" sz="1000" dirty="0">
                <a:solidFill>
                  <a:srgbClr val="CC0005"/>
                </a:solidFill>
                <a:effectLst/>
                <a:latin typeface="Helvetica Neue" panose="02000503000000020004" pitchFamily="2" charset="0"/>
              </a:rPr>
              <a:t>-&gt; </a:t>
            </a:r>
            <a:r>
              <a:rPr lang="en-US" altLang="ko-KR" sz="1000" dirty="0" err="1">
                <a:solidFill>
                  <a:srgbClr val="CC0005"/>
                </a:solidFill>
                <a:latin typeface="Helvetica Neue" panose="02000503000000020004" pitchFamily="2" charset="0"/>
              </a:rPr>
              <a:t>tof</a:t>
            </a:r>
            <a:r>
              <a:rPr lang="ko-KR" altLang="en-US" sz="1000" dirty="0">
                <a:solidFill>
                  <a:srgbClr val="CC0005"/>
                </a:solidFill>
                <a:effectLst/>
                <a:latin typeface="Helvetica Neue" panose="02000503000000020004" pitchFamily="2" charset="0"/>
              </a:rPr>
              <a:t>센서의 객체를 불러옴 </a:t>
            </a:r>
          </a:p>
          <a:p>
            <a:r>
              <a:rPr lang="en-US" altLang="ko-Kore-KR" sz="1000" dirty="0">
                <a:solidFill>
                  <a:srgbClr val="54FF2E"/>
                </a:solidFill>
                <a:effectLst/>
                <a:latin typeface="Helvetica Neue" panose="02000503000000020004" pitchFamily="2" charset="0"/>
              </a:rPr>
              <a:t>VL53L1_Dev_t      dev;</a:t>
            </a:r>
          </a:p>
          <a:p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==&gt;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센서와 통신하기위한 기본적인 디바이스 정보를 설정하는 구조체 </a:t>
            </a:r>
          </a:p>
          <a:p>
            <a:r>
              <a:rPr lang="en-US" altLang="ko-Kore-KR" sz="1000" dirty="0">
                <a:solidFill>
                  <a:srgbClr val="879404"/>
                </a:solidFill>
                <a:effectLst/>
                <a:latin typeface="Helvetica Neue" panose="02000503000000020004" pitchFamily="2" charset="0"/>
              </a:rPr>
              <a:t>VL53L1_DEV        Dev = &amp;dev;</a:t>
            </a:r>
          </a:p>
          <a:p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==&gt;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구조체의 형태를 다시 포인터의 형태로 </a:t>
            </a:r>
            <a:r>
              <a:rPr lang="ko-KR" altLang="en-US" sz="1000" dirty="0" err="1">
                <a:effectLst/>
                <a:latin typeface="Helvetica Neue" panose="02000503000000020004" pitchFamily="2" charset="0"/>
              </a:rPr>
              <a:t>변환한것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=&gt;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이유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: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함수를 내부에서 실행하면서 구조체의 데이터를 직접 </a:t>
            </a:r>
            <a:r>
              <a:rPr lang="ko-KR" altLang="en-US" sz="1000" dirty="0" err="1">
                <a:effectLst/>
                <a:latin typeface="Helvetica Neue" panose="02000503000000020004" pitchFamily="2" charset="0"/>
              </a:rPr>
              <a:t>수정할수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있기 때문 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=&gt;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포인터의 형태를 </a:t>
            </a:r>
            <a:r>
              <a:rPr lang="ko-KR" altLang="en-US" sz="1000" dirty="0" err="1">
                <a:effectLst/>
                <a:latin typeface="Helvetica Neue" panose="02000503000000020004" pitchFamily="2" charset="0"/>
              </a:rPr>
              <a:t>주지않으면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복사한 값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(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함수 내부에서만 달라짐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)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을 </a:t>
            </a:r>
            <a:r>
              <a:rPr lang="ko-KR" altLang="en-US" sz="1000" dirty="0" err="1">
                <a:effectLst/>
                <a:latin typeface="Helvetica Neue" panose="02000503000000020004" pitchFamily="2" charset="0"/>
              </a:rPr>
              <a:t>주는것이고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포인터의 형태로 주면 실제 주소를 줘서 그 값을 실제로 변경가능</a:t>
            </a:r>
          </a:p>
          <a:p>
            <a:r>
              <a:rPr lang="en-US" altLang="ko-Kore-KR" sz="1000" dirty="0">
                <a:solidFill>
                  <a:srgbClr val="66FF2D"/>
                </a:solidFill>
                <a:effectLst/>
                <a:latin typeface="Helvetica Neue" panose="02000503000000020004" pitchFamily="2" charset="0"/>
              </a:rPr>
              <a:t>VL53L1_CalibrationData_t </a:t>
            </a:r>
            <a:r>
              <a:rPr lang="en-US" altLang="ko-Kore-KR" sz="1000" dirty="0" err="1">
                <a:solidFill>
                  <a:srgbClr val="66FF2D"/>
                </a:solidFill>
                <a:effectLst/>
                <a:latin typeface="Helvetica Neue" panose="02000503000000020004" pitchFamily="2" charset="0"/>
              </a:rPr>
              <a:t>Calibration_Data</a:t>
            </a:r>
            <a:r>
              <a:rPr lang="en-US" altLang="ko-Kore-KR" sz="1000" dirty="0">
                <a:solidFill>
                  <a:srgbClr val="66FF2D"/>
                </a:solidFill>
                <a:effectLst/>
                <a:latin typeface="Helvetica Neue" panose="02000503000000020004" pitchFamily="2" charset="0"/>
              </a:rPr>
              <a:t>; //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이것은 측정한 데이터를 보정하기위한 구조체 하지만 기본적인 세팅이 되어있고 아직은 문제가 되지 않아서 지금은 </a:t>
            </a:r>
            <a:r>
              <a:rPr lang="ko-KR" altLang="en-US" sz="1000" dirty="0" err="1">
                <a:effectLst/>
                <a:latin typeface="Helvetica Neue" panose="02000503000000020004" pitchFamily="2" charset="0"/>
              </a:rPr>
              <a:t>안쓰고있다</a:t>
            </a:r>
            <a:endParaRPr lang="ko-KR" altLang="en-US" sz="1000" dirty="0">
              <a:effectLst/>
              <a:latin typeface="Helvetica Neue" panose="02000503000000020004" pitchFamily="2" charset="0"/>
            </a:endParaRPr>
          </a:p>
          <a:p>
            <a:r>
              <a:rPr lang="en-US" altLang="ko-Kore-KR" sz="1000" b="1" dirty="0">
                <a:solidFill>
                  <a:srgbClr val="FB001A"/>
                </a:solidFill>
                <a:effectLst/>
                <a:latin typeface="Helvetica Neue" panose="02000503000000020004" pitchFamily="2" charset="0"/>
              </a:rPr>
              <a:t>void</a:t>
            </a:r>
            <a:r>
              <a:rPr lang="en-US" altLang="ko-Kore-KR" sz="1000" dirty="0">
                <a:solidFill>
                  <a:srgbClr val="FB001A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altLang="ko-Kore-KR" sz="1000" b="1" dirty="0" err="1">
                <a:solidFill>
                  <a:srgbClr val="FB001A"/>
                </a:solidFill>
                <a:effectLst/>
                <a:latin typeface="Helvetica Neue" panose="02000503000000020004" pitchFamily="2" charset="0"/>
              </a:rPr>
              <a:t>UART_SendData</a:t>
            </a:r>
            <a:r>
              <a:rPr lang="en-US" altLang="ko-Kore-KR" sz="1000" dirty="0">
                <a:solidFill>
                  <a:srgbClr val="FB001A"/>
                </a:solidFill>
                <a:effectLst/>
                <a:latin typeface="Helvetica Neue" panose="02000503000000020004" pitchFamily="2" charset="0"/>
              </a:rPr>
              <a:t>(uint16_t data)</a:t>
            </a:r>
          </a:p>
          <a:p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{</a:t>
            </a:r>
          </a:p>
          <a:p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  /* Send data via UART */</a:t>
            </a:r>
          </a:p>
          <a:p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 //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크기가 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50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의 길이인 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buffer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배열 생성</a:t>
            </a:r>
          </a:p>
          <a:p>
            <a:r>
              <a:rPr lang="ko-KR" altLang="en-US" sz="1000" dirty="0">
                <a:effectLst/>
                <a:latin typeface="Helvetica Neue" panose="02000503000000020004" pitchFamily="2" charset="0"/>
              </a:rPr>
              <a:t>  </a:t>
            </a:r>
            <a:r>
              <a:rPr lang="en-US" altLang="ko-Kore-KR" sz="1000" b="1" dirty="0">
                <a:effectLst/>
                <a:latin typeface="Helvetica Neue" panose="02000503000000020004" pitchFamily="2" charset="0"/>
              </a:rPr>
              <a:t>char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 buffer[50];</a:t>
            </a:r>
          </a:p>
          <a:p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  //</a:t>
            </a:r>
            <a:r>
              <a:rPr lang="en-US" altLang="ko-Kore-KR" sz="1000" u="sng" dirty="0" err="1">
                <a:effectLst/>
                <a:latin typeface="Helvetica Neue" panose="02000503000000020004" pitchFamily="2" charset="0"/>
              </a:rPr>
              <a:t>sprintf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-&gt;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서식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(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형식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)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을 지정하여 문자열을 생성하는 함수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//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buffer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배열에 문자열을 </a:t>
            </a:r>
            <a:r>
              <a:rPr lang="ko-KR" altLang="en-US" sz="1000" dirty="0" err="1">
                <a:effectLst/>
                <a:latin typeface="Helvetica Neue" panose="02000503000000020004" pitchFamily="2" charset="0"/>
              </a:rPr>
              <a:t>형식화하여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저장 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%</a:t>
            </a:r>
            <a:r>
              <a:rPr lang="en-US" altLang="ko-Kore-KR" sz="1000" u="sng" dirty="0">
                <a:effectLst/>
                <a:latin typeface="Helvetica Neue" panose="02000503000000020004" pitchFamily="2" charset="0"/>
              </a:rPr>
              <a:t>d</a:t>
            </a:r>
            <a:r>
              <a:rPr lang="ko-KR" altLang="en-US" sz="1000" u="sng" dirty="0">
                <a:effectLst/>
                <a:latin typeface="Helvetica Neue" panose="02000503000000020004" pitchFamily="2" charset="0"/>
              </a:rPr>
              <a:t>에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ore-KR" sz="1000" u="sng" dirty="0">
                <a:effectLst/>
                <a:latin typeface="Helvetica Neue" panose="02000503000000020004" pitchFamily="2" charset="0"/>
              </a:rPr>
              <a:t>data</a:t>
            </a:r>
            <a:r>
              <a:rPr lang="ko-KR" altLang="en-US" sz="1000" u="sng" dirty="0">
                <a:effectLst/>
                <a:latin typeface="Helvetica Neue" panose="02000503000000020004" pitchFamily="2" charset="0"/>
              </a:rPr>
              <a:t>값이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000" dirty="0" err="1">
                <a:effectLst/>
                <a:latin typeface="Helvetica Neue" panose="02000503000000020004" pitchFamily="2" charset="0"/>
              </a:rPr>
              <a:t>들어감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  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=&gt; 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TOF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로 측정한 값을 </a:t>
            </a:r>
            <a:r>
              <a:rPr lang="ko-KR" altLang="en-US" sz="1000" dirty="0" err="1">
                <a:effectLst/>
                <a:latin typeface="Helvetica Neue" panose="02000503000000020004" pitchFamily="2" charset="0"/>
              </a:rPr>
              <a:t>넣어줌</a:t>
            </a:r>
            <a:endParaRPr lang="ko-KR" altLang="en-US" sz="1000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sz="1000" dirty="0">
                <a:effectLst/>
                <a:latin typeface="Helvetica Neue" panose="02000503000000020004" pitchFamily="2" charset="0"/>
              </a:rPr>
              <a:t>  </a:t>
            </a:r>
            <a:r>
              <a:rPr lang="en-US" altLang="ko-Kore-KR" sz="1000" b="1" dirty="0" err="1">
                <a:effectLst/>
                <a:latin typeface="Helvetica Neue" panose="02000503000000020004" pitchFamily="2" charset="0"/>
              </a:rPr>
              <a:t>sprintf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(buffer, "Distance: %d </a:t>
            </a:r>
            <a:r>
              <a:rPr lang="en-US" altLang="ko-Kore-KR" sz="1000" u="sng" dirty="0">
                <a:effectLst/>
                <a:latin typeface="Helvetica Neue" panose="02000503000000020004" pitchFamily="2" charset="0"/>
              </a:rPr>
              <a:t>mm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\r\n", data);</a:t>
            </a:r>
          </a:p>
          <a:p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  //UART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포트 번호를 선택하고 </a:t>
            </a:r>
            <a:r>
              <a:rPr lang="en-US" altLang="ko-Kore-KR" sz="1000" u="sng" dirty="0">
                <a:effectLst/>
                <a:latin typeface="Helvetica Neue" panose="02000503000000020004" pitchFamily="2" charset="0"/>
              </a:rPr>
              <a:t>buffer</a:t>
            </a:r>
            <a:r>
              <a:rPr lang="ko-KR" altLang="en-US" sz="1000" u="sng" dirty="0">
                <a:effectLst/>
                <a:latin typeface="Helvetica Neue" panose="02000503000000020004" pitchFamily="2" charset="0"/>
              </a:rPr>
              <a:t>에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데이터 담을 것이고 그 데이터의 길이는 </a:t>
            </a:r>
            <a:r>
              <a:rPr lang="ko-KR" altLang="en-US" sz="1000" dirty="0" err="1">
                <a:effectLst/>
                <a:latin typeface="Helvetica Neue" panose="02000503000000020004" pitchFamily="2" charset="0"/>
              </a:rPr>
              <a:t>어느정도인지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  그리고 전송이 </a:t>
            </a:r>
            <a:r>
              <a:rPr lang="ko-KR" altLang="en-US" sz="1000" dirty="0" err="1">
                <a:effectLst/>
                <a:latin typeface="Helvetica Neue" panose="02000503000000020004" pitchFamily="2" charset="0"/>
              </a:rPr>
              <a:t>안되었을떄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어느정도 </a:t>
            </a:r>
            <a:r>
              <a:rPr lang="ko-KR" altLang="en-US" sz="1000" dirty="0" err="1">
                <a:effectLst/>
                <a:latin typeface="Helvetica Neue" panose="02000503000000020004" pitchFamily="2" charset="0"/>
              </a:rPr>
              <a:t>기다릴건지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정해주는 함수 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=&gt;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UART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로 그 값을 전송</a:t>
            </a:r>
          </a:p>
          <a:p>
            <a:r>
              <a:rPr lang="ko-KR" altLang="en-US" sz="1000" dirty="0">
                <a:effectLst/>
                <a:latin typeface="Helvetica Neue" panose="02000503000000020004" pitchFamily="2" charset="0"/>
              </a:rPr>
              <a:t>  </a:t>
            </a:r>
            <a:r>
              <a:rPr lang="en-US" altLang="ko-Kore-KR" sz="1000" dirty="0" err="1">
                <a:effectLst/>
                <a:latin typeface="Helvetica Neue" panose="02000503000000020004" pitchFamily="2" charset="0"/>
              </a:rPr>
              <a:t>HAL_UART_Transmit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(&amp;huart5, (uint8_t*)buffer, </a:t>
            </a:r>
            <a:r>
              <a:rPr lang="en-US" altLang="ko-Kore-KR" sz="1000" b="1" dirty="0" err="1">
                <a:effectLst/>
                <a:latin typeface="Helvetica Neue" panose="02000503000000020004" pitchFamily="2" charset="0"/>
              </a:rPr>
              <a:t>strlen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(buffer), HAL_MAX_DELAY);</a:t>
            </a:r>
          </a:p>
          <a:p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}</a:t>
            </a:r>
          </a:p>
          <a:p>
            <a:r>
              <a:rPr lang="en-US" altLang="ko-Kore-KR" sz="1000" u="sng" dirty="0">
                <a:solidFill>
                  <a:srgbClr val="D80018"/>
                </a:solidFill>
                <a:effectLst/>
                <a:latin typeface="Helvetica Neue" panose="02000503000000020004" pitchFamily="2" charset="0"/>
              </a:rPr>
              <a:t>3.uint16_t* </a:t>
            </a:r>
            <a:r>
              <a:rPr lang="en-US" altLang="ko-Kore-KR" sz="1000" b="1" u="sng" dirty="0" err="1">
                <a:solidFill>
                  <a:srgbClr val="D80018"/>
                </a:solidFill>
                <a:effectLst/>
                <a:latin typeface="Helvetica Neue" panose="02000503000000020004" pitchFamily="2" charset="0"/>
              </a:rPr>
              <a:t>TOF_ReadData</a:t>
            </a:r>
            <a:r>
              <a:rPr lang="en-US" altLang="ko-Kore-KR" sz="1000" u="sng" dirty="0">
                <a:solidFill>
                  <a:srgbClr val="D80018"/>
                </a:solidFill>
                <a:effectLst/>
                <a:latin typeface="Helvetica Neue" panose="02000503000000020004" pitchFamily="2" charset="0"/>
              </a:rPr>
              <a:t>(uint16_t* distance) </a:t>
            </a:r>
            <a:r>
              <a:rPr lang="ko-KR" altLang="en-US" sz="1000" u="sng" dirty="0">
                <a:solidFill>
                  <a:srgbClr val="D80018"/>
                </a:solidFill>
                <a:effectLst/>
                <a:latin typeface="Helvetica Neue" panose="02000503000000020004" pitchFamily="2" charset="0"/>
              </a:rPr>
              <a:t>함수 선언</a:t>
            </a:r>
            <a:endParaRPr lang="ko-KR" altLang="en-US" sz="1000" dirty="0">
              <a:solidFill>
                <a:srgbClr val="D80018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altLang="ko-Kore-KR" sz="1000" dirty="0">
                <a:solidFill>
                  <a:srgbClr val="CD0005"/>
                </a:solidFill>
                <a:effectLst/>
                <a:latin typeface="Helvetica Neue" panose="02000503000000020004" pitchFamily="2" charset="0"/>
              </a:rPr>
              <a:t>VL53L1x</a:t>
            </a:r>
            <a:r>
              <a:rPr lang="ko-KR" altLang="en-US" sz="1000" dirty="0" err="1">
                <a:solidFill>
                  <a:srgbClr val="CD0005"/>
                </a:solidFill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sz="1000" dirty="0">
                <a:solidFill>
                  <a:srgbClr val="CD0005"/>
                </a:solidFill>
                <a:effectLst/>
                <a:latin typeface="Helvetica Neue" panose="02000503000000020004" pitchFamily="2" charset="0"/>
              </a:rPr>
              <a:t> 쓰기위한 </a:t>
            </a:r>
            <a:r>
              <a:rPr lang="en-US" altLang="ko-KR" sz="1000" dirty="0">
                <a:solidFill>
                  <a:srgbClr val="CD0005"/>
                </a:solidFill>
                <a:effectLst/>
                <a:latin typeface="Helvetica Neue" panose="02000503000000020004" pitchFamily="2" charset="0"/>
              </a:rPr>
              <a:t>7</a:t>
            </a:r>
            <a:r>
              <a:rPr lang="ko-KR" altLang="en-US" sz="1000" dirty="0">
                <a:solidFill>
                  <a:srgbClr val="CD0005"/>
                </a:solidFill>
                <a:effectLst/>
                <a:latin typeface="Helvetica Neue" panose="02000503000000020004" pitchFamily="2" charset="0"/>
              </a:rPr>
              <a:t>가지 셋팅</a:t>
            </a:r>
          </a:p>
          <a:p>
            <a:pPr>
              <a:buFont typeface="+mj-lt"/>
              <a:buAutoNum type="arabicPeriod"/>
            </a:pPr>
            <a:r>
              <a:rPr lang="en-US" altLang="ko-Kore-KR" sz="1000" dirty="0">
                <a:solidFill>
                  <a:srgbClr val="87FF62"/>
                </a:solidFill>
                <a:effectLst/>
                <a:latin typeface="Helvetica Neue" panose="02000503000000020004" pitchFamily="2" charset="0"/>
              </a:rPr>
              <a:t>status = VL53L1_WaitDeviceBooted(Dev);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==&gt;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센서가 부팅되고 준비 상태가 될 때까지 대기함 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/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일종의 센서가 준비되었는지 확인하는 단계</a:t>
            </a:r>
          </a:p>
          <a:p>
            <a:r>
              <a:rPr lang="ko-KR" altLang="en-US" sz="1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  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2. </a:t>
            </a:r>
            <a:r>
              <a:rPr lang="en-US" altLang="ko-Kore-KR" sz="1000" dirty="0">
                <a:solidFill>
                  <a:srgbClr val="30BF35"/>
                </a:solidFill>
                <a:effectLst/>
                <a:latin typeface="Helvetica Neue" panose="02000503000000020004" pitchFamily="2" charset="0"/>
              </a:rPr>
              <a:t>s</a:t>
            </a:r>
            <a:r>
              <a:rPr lang="en-US" altLang="ko-Kore-KR" sz="1000" dirty="0">
                <a:solidFill>
                  <a:srgbClr val="3DBF40"/>
                </a:solidFill>
                <a:effectLst/>
                <a:latin typeface="Helvetica Neue" panose="02000503000000020004" pitchFamily="2" charset="0"/>
              </a:rPr>
              <a:t>tatus = VL53L1_DataInit(Dev);</a:t>
            </a:r>
          </a:p>
          <a:p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=&gt;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센서와 관련된 데이터 구조체를 초기화 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/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기본 설정 값으로 센서를 설정하는 초기 단계</a:t>
            </a:r>
          </a:p>
          <a:p>
            <a:r>
              <a:rPr lang="ko-KR" altLang="en-US" sz="1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  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3.</a:t>
            </a:r>
            <a:r>
              <a:rPr lang="ko-KR" altLang="en-US" sz="1000" dirty="0">
                <a:solidFill>
                  <a:srgbClr val="C3CB08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altLang="ko-Kore-KR" sz="1000" dirty="0">
                <a:solidFill>
                  <a:srgbClr val="34CD36"/>
                </a:solidFill>
                <a:effectLst/>
                <a:latin typeface="Helvetica Neue" panose="02000503000000020004" pitchFamily="2" charset="0"/>
              </a:rPr>
              <a:t>status = VL53L1_StaticInit(Dev);</a:t>
            </a:r>
          </a:p>
          <a:p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=&gt;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센서의 정적 구성을 초기화합니다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즉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변하지 않는 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(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또는 자주 변경되지 않는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) 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센서 설정을 초기화하는 것</a:t>
            </a:r>
          </a:p>
          <a:p>
            <a:r>
              <a:rPr lang="ko-KR" altLang="en-US" sz="1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   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4</a:t>
            </a:r>
            <a:r>
              <a:rPr lang="en-US" altLang="ko-KR" sz="1000" dirty="0">
                <a:solidFill>
                  <a:srgbClr val="37FF3C"/>
                </a:solidFill>
                <a:effectLst/>
                <a:latin typeface="Helvetica Neue" panose="02000503000000020004" pitchFamily="2" charset="0"/>
              </a:rPr>
              <a:t>. </a:t>
            </a:r>
            <a:r>
              <a:rPr lang="en-US" altLang="ko-Kore-KR" sz="1000" dirty="0">
                <a:solidFill>
                  <a:srgbClr val="37FF3C"/>
                </a:solidFill>
                <a:effectLst/>
                <a:latin typeface="Helvetica Neue" panose="02000503000000020004" pitchFamily="2" charset="0"/>
              </a:rPr>
              <a:t>status = VL53L1_SetDistanceMode(Dev,VL53L1_DISTANCEMODE_LONG);</a:t>
            </a:r>
          </a:p>
          <a:p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=&gt;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센서의 거리 측정 모드 설정 </a:t>
            </a:r>
            <a:r>
              <a:rPr lang="en-US" altLang="ko-KR" sz="1000" dirty="0">
                <a:effectLst/>
                <a:latin typeface="Helvetica Neue" panose="02000503000000020004" pitchFamily="2" charset="0"/>
              </a:rPr>
              <a:t>/</a:t>
            </a:r>
          </a:p>
          <a:p>
            <a:r>
              <a:rPr lang="en-US" altLang="ko-Kore-KR" sz="1000" b="1" dirty="0">
                <a:effectLst/>
                <a:latin typeface="Helvetica Neue" panose="02000503000000020004" pitchFamily="2" charset="0"/>
              </a:rPr>
              <a:t>VL53L1_DISTANCEMODE_LONG</a:t>
            </a:r>
            <a:r>
              <a:rPr lang="en-US" altLang="ko-Kore-KR" sz="1000" dirty="0">
                <a:effectLst/>
                <a:latin typeface="Helvetica Neue" panose="02000503000000020004" pitchFamily="2" charset="0"/>
              </a:rPr>
              <a:t> ==&gt;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센서가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긴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거리를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측정하도록</a:t>
            </a:r>
            <a:r>
              <a:rPr lang="ko-KR" altLang="en-US" sz="10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1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설정</a:t>
            </a:r>
            <a:endParaRPr lang="ko-KR" altLang="en-US" sz="10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44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11151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193088" cy="707886"/>
            <a:chOff x="294640" y="3596640"/>
            <a:chExt cx="219308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5443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 err="1">
                  <a:solidFill>
                    <a:srgbClr val="393939"/>
                  </a:solidFill>
                </a:rPr>
                <a:t>Tof</a:t>
              </a:r>
              <a:r>
                <a:rPr lang="en-US" altLang="ko-KR" sz="2800" b="1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2800" b="1" spc="-150" dirty="0">
                  <a:solidFill>
                    <a:srgbClr val="393939"/>
                  </a:solidFill>
                </a:rPr>
                <a:t>개념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52590" cy="707886"/>
            <a:chOff x="294640" y="3596640"/>
            <a:chExt cx="2952590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03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 err="1">
                  <a:solidFill>
                    <a:srgbClr val="393939"/>
                  </a:solidFill>
                </a:rPr>
                <a:t>결선도와</a:t>
              </a:r>
              <a:r>
                <a:rPr lang="ko-KR" altLang="en-US" sz="2800" b="1" spc="-150" dirty="0">
                  <a:solidFill>
                    <a:srgbClr val="393939"/>
                  </a:solidFill>
                </a:rPr>
                <a:t> 코드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372577" cy="707886"/>
            <a:chOff x="294640" y="3596640"/>
            <a:chExt cx="3372577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7238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</a:rPr>
                <a:t>결과 및 개선사항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81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코드</a:t>
            </a:r>
            <a:r>
              <a:rPr lang="en-US" altLang="ko-KR" sz="3600" spc="-300" dirty="0">
                <a:solidFill>
                  <a:schemeClr val="bg1"/>
                </a:solidFill>
              </a:rPr>
              <a:t> (</a:t>
            </a:r>
            <a:r>
              <a:rPr lang="ko-KR" altLang="en-US" sz="3600" spc="-300" dirty="0">
                <a:solidFill>
                  <a:schemeClr val="bg1"/>
                </a:solidFill>
              </a:rPr>
              <a:t> 전체 코드 글 설명</a:t>
            </a:r>
            <a:r>
              <a:rPr lang="en-US" altLang="ko-KR" sz="3600" spc="-300" dirty="0">
                <a:solidFill>
                  <a:schemeClr val="bg1"/>
                </a:solidFill>
              </a:rPr>
              <a:t>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16F03DC9-207C-76A1-384D-28FCFF6B1413}"/>
              </a:ext>
            </a:extLst>
          </p:cNvPr>
          <p:cNvSpPr txBox="1"/>
          <p:nvPr/>
        </p:nvSpPr>
        <p:spPr>
          <a:xfrm>
            <a:off x="0" y="1231495"/>
            <a:ext cx="118956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dirty="0">
                <a:solidFill>
                  <a:srgbClr val="000000"/>
                </a:solidFill>
                <a:effectLst/>
                <a:latin typeface="+mj-lt"/>
              </a:rPr>
              <a:t>5. </a:t>
            </a:r>
            <a:r>
              <a:rPr lang="en-US" altLang="ko-Kore-KR" sz="1000" dirty="0">
                <a:solidFill>
                  <a:srgbClr val="4EFF46"/>
                </a:solidFill>
                <a:effectLst/>
                <a:latin typeface="+mj-lt"/>
              </a:rPr>
              <a:t> status = VL53L1_SetMeasurementTimingBudgetMicroSeconds(Dev, 50000);</a:t>
            </a:r>
          </a:p>
          <a:p>
            <a:r>
              <a:rPr lang="en-US" altLang="ko-Kore-KR" sz="1000" dirty="0">
                <a:effectLst/>
                <a:latin typeface="+mj-lt"/>
              </a:rPr>
              <a:t>=&gt;</a:t>
            </a:r>
            <a:r>
              <a:rPr lang="ko-KR" altLang="en-US" sz="1000" dirty="0">
                <a:effectLst/>
                <a:latin typeface="+mj-lt"/>
              </a:rPr>
              <a:t>센서의 측정 타이밍 예산 설정</a:t>
            </a:r>
            <a:r>
              <a:rPr lang="en-US" altLang="ko-KR" sz="1000" dirty="0">
                <a:effectLst/>
                <a:latin typeface="+mj-lt"/>
              </a:rPr>
              <a:t>(</a:t>
            </a:r>
            <a:r>
              <a:rPr lang="ko-KR" altLang="en-US" sz="1000" dirty="0">
                <a:effectLst/>
                <a:latin typeface="+mj-lt"/>
              </a:rPr>
              <a:t>서가 하나의 거리 측정을 수행하는 데 허용된 최대 시간</a:t>
            </a:r>
            <a:r>
              <a:rPr lang="en-US" altLang="ko-KR" sz="1000" dirty="0">
                <a:effectLst/>
                <a:latin typeface="+mj-lt"/>
              </a:rPr>
              <a:t>). </a:t>
            </a:r>
          </a:p>
          <a:p>
            <a:r>
              <a:rPr lang="ko-KR" altLang="en-US" sz="1000" dirty="0">
                <a:effectLst/>
                <a:latin typeface="+mj-lt"/>
              </a:rPr>
              <a:t>쓰는 이유</a:t>
            </a:r>
            <a:r>
              <a:rPr lang="en-US" altLang="ko-KR" sz="1000" dirty="0">
                <a:effectLst/>
                <a:latin typeface="+mj-lt"/>
              </a:rPr>
              <a:t>:</a:t>
            </a:r>
          </a:p>
          <a:p>
            <a:r>
              <a:rPr lang="en-US" altLang="ko-KR" sz="1000" b="1" dirty="0">
                <a:effectLst/>
                <a:latin typeface="+mj-lt"/>
              </a:rPr>
              <a:t>1.</a:t>
            </a:r>
            <a:r>
              <a:rPr lang="ko-KR" altLang="en-US" sz="1000" b="1" dirty="0">
                <a:effectLst/>
                <a:latin typeface="+mj-lt"/>
              </a:rPr>
              <a:t>정확성과 속도의 균형</a:t>
            </a:r>
            <a:r>
              <a:rPr lang="en-US" altLang="ko-KR" sz="1000" dirty="0">
                <a:effectLst/>
                <a:latin typeface="+mj-lt"/>
              </a:rPr>
              <a:t>: </a:t>
            </a:r>
            <a:r>
              <a:rPr lang="ko-KR" altLang="en-US" sz="1000" dirty="0">
                <a:effectLst/>
                <a:latin typeface="+mj-lt"/>
              </a:rPr>
              <a:t>측정 타이밍 예산은 센서의 정확성과 측정 속도 사이의 균형을 조절하는 데 중요한 역할을 한다</a:t>
            </a:r>
            <a:r>
              <a:rPr lang="en-US" altLang="ko-KR" sz="1000" dirty="0">
                <a:effectLst/>
                <a:latin typeface="+mj-lt"/>
              </a:rPr>
              <a:t>.. </a:t>
            </a:r>
            <a:r>
              <a:rPr lang="ko-KR" altLang="en-US" sz="1000" dirty="0">
                <a:effectLst/>
                <a:latin typeface="+mj-lt"/>
              </a:rPr>
              <a:t>일반적으로 예산을 높게 설정하면 </a:t>
            </a:r>
            <a:r>
              <a:rPr lang="en-US" altLang="ko-KR" sz="1000" dirty="0">
                <a:effectLst/>
                <a:latin typeface="+mj-lt"/>
              </a:rPr>
              <a:t>(</a:t>
            </a:r>
            <a:r>
              <a:rPr lang="ko-KR" altLang="en-US" sz="1000" dirty="0">
                <a:effectLst/>
                <a:latin typeface="+mj-lt"/>
              </a:rPr>
              <a:t>즉</a:t>
            </a:r>
            <a:r>
              <a:rPr lang="en-US" altLang="ko-KR" sz="1000" dirty="0">
                <a:effectLst/>
                <a:latin typeface="+mj-lt"/>
              </a:rPr>
              <a:t>, </a:t>
            </a:r>
            <a:r>
              <a:rPr lang="ko-KR" altLang="en-US" sz="1000" dirty="0">
                <a:effectLst/>
                <a:latin typeface="+mj-lt"/>
              </a:rPr>
              <a:t>센서에 더 많은 시간을 허용하면</a:t>
            </a:r>
            <a:r>
              <a:rPr lang="en-US" altLang="ko-KR" sz="1000" dirty="0">
                <a:effectLst/>
                <a:latin typeface="+mj-lt"/>
              </a:rPr>
              <a:t>) </a:t>
            </a:r>
            <a:r>
              <a:rPr lang="ko-KR" altLang="en-US" sz="1000" dirty="0">
                <a:effectLst/>
                <a:latin typeface="+mj-lt"/>
              </a:rPr>
              <a:t>측정의 정확성이 향상되고</a:t>
            </a:r>
            <a:r>
              <a:rPr lang="en-US" altLang="ko-KR" sz="1000" dirty="0">
                <a:effectLst/>
                <a:latin typeface="+mj-lt"/>
              </a:rPr>
              <a:t>,</a:t>
            </a:r>
            <a:r>
              <a:rPr lang="ko-KR" altLang="en-US" sz="1000" dirty="0">
                <a:effectLst/>
                <a:latin typeface="+mj-lt"/>
              </a:rPr>
              <a:t>반대로 예산을 낮게 설정하면 측정 속도는 빨라지지만 정확성은 감소할 수 있다</a:t>
            </a:r>
            <a:r>
              <a:rPr lang="en-US" altLang="ko-KR" sz="1000" dirty="0">
                <a:effectLst/>
                <a:latin typeface="+mj-lt"/>
              </a:rPr>
              <a:t>.</a:t>
            </a:r>
          </a:p>
          <a:p>
            <a:r>
              <a:rPr lang="en-US" altLang="ko-KR" sz="1000" b="1" dirty="0">
                <a:effectLst/>
                <a:latin typeface="+mj-lt"/>
              </a:rPr>
              <a:t>2.</a:t>
            </a:r>
            <a:r>
              <a:rPr lang="ko-KR" altLang="en-US" sz="1000" b="1" dirty="0">
                <a:effectLst/>
                <a:latin typeface="+mj-lt"/>
              </a:rPr>
              <a:t>응용 프로그램 요구 사항</a:t>
            </a:r>
            <a:r>
              <a:rPr lang="en-US" altLang="ko-KR" sz="1000" dirty="0">
                <a:effectLst/>
                <a:latin typeface="+mj-lt"/>
              </a:rPr>
              <a:t>: </a:t>
            </a:r>
            <a:r>
              <a:rPr lang="ko-KR" altLang="en-US" sz="1000" dirty="0">
                <a:effectLst/>
                <a:latin typeface="+mj-lt"/>
              </a:rPr>
              <a:t>다양한 응용 프로그램에서는 다른 타이밍 예산이 필요할 수 있다</a:t>
            </a:r>
            <a:r>
              <a:rPr lang="en-US" altLang="ko-KR" sz="1000" dirty="0">
                <a:effectLst/>
                <a:latin typeface="+mj-lt"/>
              </a:rPr>
              <a:t>. </a:t>
            </a:r>
            <a:r>
              <a:rPr lang="ko-KR" altLang="en-US" sz="1000" dirty="0">
                <a:effectLst/>
                <a:latin typeface="+mj-lt"/>
              </a:rPr>
              <a:t>예를 들어</a:t>
            </a:r>
            <a:r>
              <a:rPr lang="en-US" altLang="ko-KR" sz="1000" dirty="0">
                <a:effectLst/>
                <a:latin typeface="+mj-lt"/>
              </a:rPr>
              <a:t>, </a:t>
            </a:r>
            <a:r>
              <a:rPr lang="ko-KR" altLang="en-US" sz="1000" dirty="0">
                <a:effectLst/>
                <a:latin typeface="+mj-lt"/>
              </a:rPr>
              <a:t>실시간 응용 프로그램에서는 빠른 응답 시간이 필요하므로 낮은 타이밍 예산을 선택할 수 있다</a:t>
            </a:r>
            <a:r>
              <a:rPr lang="en-US" altLang="ko-KR" sz="1000" dirty="0">
                <a:effectLst/>
                <a:latin typeface="+mj-lt"/>
              </a:rPr>
              <a:t>. </a:t>
            </a:r>
            <a:r>
              <a:rPr lang="ko-KR" altLang="en-US" sz="1000" dirty="0">
                <a:effectLst/>
                <a:latin typeface="+mj-lt"/>
              </a:rPr>
              <a:t>반면</a:t>
            </a:r>
            <a:r>
              <a:rPr lang="en-US" altLang="ko-KR" sz="1000" dirty="0">
                <a:effectLst/>
                <a:latin typeface="+mj-lt"/>
              </a:rPr>
              <a:t>, </a:t>
            </a:r>
            <a:r>
              <a:rPr lang="ko-KR" altLang="en-US" sz="1000" dirty="0">
                <a:effectLst/>
                <a:latin typeface="+mj-lt"/>
              </a:rPr>
              <a:t>정밀한 거리 측정이 필요한 응용 프로그램에서는 높은 타이밍 예산을 선택할 수 있다</a:t>
            </a:r>
            <a:r>
              <a:rPr lang="en-US" altLang="ko-KR" sz="1000" dirty="0">
                <a:effectLst/>
                <a:latin typeface="+mj-lt"/>
              </a:rPr>
              <a:t>.</a:t>
            </a:r>
          </a:p>
          <a:p>
            <a:r>
              <a:rPr lang="en-US" altLang="ko-KR" sz="1000" dirty="0">
                <a:solidFill>
                  <a:srgbClr val="000000"/>
                </a:solidFill>
                <a:effectLst/>
                <a:latin typeface="+mj-lt"/>
              </a:rPr>
              <a:t>6. </a:t>
            </a:r>
            <a:r>
              <a:rPr lang="en-US" altLang="ko-Kore-KR" sz="1000" dirty="0">
                <a:solidFill>
                  <a:srgbClr val="27AA2F"/>
                </a:solidFill>
                <a:effectLst/>
                <a:latin typeface="+mj-lt"/>
              </a:rPr>
              <a:t>status = VL53L1_SetInterMeasurementPeriodMilliSeconds(Dev, 10);</a:t>
            </a:r>
          </a:p>
          <a:p>
            <a:r>
              <a:rPr lang="en-US" altLang="ko-Kore-KR" sz="1000" dirty="0">
                <a:effectLst/>
                <a:latin typeface="+mj-lt"/>
              </a:rPr>
              <a:t>=&gt;</a:t>
            </a:r>
            <a:r>
              <a:rPr lang="ko-KR" altLang="en-US" sz="1000" dirty="0">
                <a:effectLst/>
                <a:latin typeface="+mj-lt"/>
              </a:rPr>
              <a:t>연속적인 두 거리 측정 사이의 시간 간격을 설정</a:t>
            </a:r>
            <a:r>
              <a:rPr lang="en-US" altLang="ko-KR" sz="1000" dirty="0">
                <a:effectLst/>
                <a:latin typeface="+mj-lt"/>
              </a:rPr>
              <a:t>(</a:t>
            </a:r>
            <a:r>
              <a:rPr lang="ko-KR" altLang="en-US" sz="1000" dirty="0">
                <a:effectLst/>
                <a:latin typeface="+mj-lt"/>
              </a:rPr>
              <a:t>센서가 한 번의 거리 측정을 완료한 후 다음 거리 측정을 시작하기 전에 대기하는 시간</a:t>
            </a:r>
            <a:r>
              <a:rPr lang="en-US" altLang="ko-KR" sz="1000" dirty="0">
                <a:effectLst/>
                <a:latin typeface="+mj-lt"/>
              </a:rPr>
              <a:t>). </a:t>
            </a:r>
            <a:r>
              <a:rPr lang="ko-KR" altLang="en-US" sz="1000" dirty="0">
                <a:effectLst/>
                <a:latin typeface="+mj-lt"/>
              </a:rPr>
              <a:t>여기서는 </a:t>
            </a:r>
            <a:r>
              <a:rPr lang="en-US" altLang="ko-KR" sz="1000" dirty="0">
                <a:effectLst/>
                <a:latin typeface="+mj-lt"/>
              </a:rPr>
              <a:t>10 </a:t>
            </a:r>
            <a:r>
              <a:rPr lang="ko-KR" altLang="en-US" sz="1000" dirty="0" err="1">
                <a:effectLst/>
                <a:latin typeface="+mj-lt"/>
              </a:rPr>
              <a:t>밀리초로</a:t>
            </a:r>
            <a:r>
              <a:rPr lang="ko-KR" altLang="en-US" sz="1000" dirty="0">
                <a:effectLst/>
                <a:latin typeface="+mj-lt"/>
              </a:rPr>
              <a:t> 설정</a:t>
            </a:r>
          </a:p>
          <a:p>
            <a:r>
              <a:rPr lang="ko-KR" altLang="en-US" sz="1000" dirty="0">
                <a:effectLst/>
                <a:latin typeface="+mj-lt"/>
              </a:rPr>
              <a:t>  쓰는 이유 </a:t>
            </a:r>
            <a:r>
              <a:rPr lang="en-US" altLang="ko-KR" sz="1000" dirty="0">
                <a:effectLst/>
                <a:latin typeface="+mj-lt"/>
              </a:rPr>
              <a:t>:</a:t>
            </a:r>
            <a:r>
              <a:rPr lang="ko-KR" altLang="en-US" sz="1000" b="1" dirty="0">
                <a:effectLst/>
                <a:latin typeface="+mj-lt"/>
              </a:rPr>
              <a:t> </a:t>
            </a:r>
            <a:endParaRPr lang="ko-KR" altLang="en-US" sz="1000" dirty="0">
              <a:effectLst/>
              <a:latin typeface="+mj-lt"/>
            </a:endParaRPr>
          </a:p>
          <a:p>
            <a:r>
              <a:rPr lang="en-US" altLang="ko-KR" sz="1000" b="1" dirty="0">
                <a:effectLst/>
                <a:latin typeface="+mj-lt"/>
              </a:rPr>
              <a:t>1.</a:t>
            </a:r>
            <a:r>
              <a:rPr lang="ko-KR" altLang="en-US" sz="1000" b="1" dirty="0">
                <a:effectLst/>
                <a:latin typeface="+mj-lt"/>
              </a:rPr>
              <a:t>파워 관리</a:t>
            </a:r>
            <a:r>
              <a:rPr lang="en-US" altLang="ko-KR" sz="1000" dirty="0">
                <a:effectLst/>
                <a:latin typeface="+mj-lt"/>
              </a:rPr>
              <a:t>: </a:t>
            </a:r>
            <a:r>
              <a:rPr lang="ko-KR" altLang="en-US" sz="1000" dirty="0">
                <a:effectLst/>
                <a:latin typeface="+mj-lt"/>
              </a:rPr>
              <a:t>연속적인 빠른 측정은 센서의 전력 소모를 높일 수 있다</a:t>
            </a:r>
            <a:r>
              <a:rPr lang="en-US" altLang="ko-KR" sz="1000" dirty="0">
                <a:effectLst/>
                <a:latin typeface="+mj-lt"/>
              </a:rPr>
              <a:t>.</a:t>
            </a:r>
            <a:r>
              <a:rPr lang="ko-KR" altLang="en-US" sz="1000" dirty="0">
                <a:effectLst/>
                <a:latin typeface="+mj-lt"/>
              </a:rPr>
              <a:t>측정 간의 시간 간격을 설정함으로써 전력 사용량을 줄일 수 있다</a:t>
            </a:r>
            <a:r>
              <a:rPr lang="en-US" altLang="ko-KR" sz="1000" dirty="0">
                <a:effectLst/>
                <a:latin typeface="+mj-lt"/>
              </a:rPr>
              <a:t>.</a:t>
            </a:r>
          </a:p>
          <a:p>
            <a:r>
              <a:rPr lang="en-US" altLang="ko-KR" sz="1000" b="1" dirty="0">
                <a:effectLst/>
                <a:latin typeface="+mj-lt"/>
              </a:rPr>
              <a:t>2.</a:t>
            </a:r>
            <a:r>
              <a:rPr lang="ko-KR" altLang="en-US" sz="1000" b="1" dirty="0">
                <a:effectLst/>
                <a:latin typeface="+mj-lt"/>
              </a:rPr>
              <a:t>센서의 열 관리</a:t>
            </a:r>
            <a:r>
              <a:rPr lang="en-US" altLang="ko-KR" sz="1000" dirty="0">
                <a:effectLst/>
                <a:latin typeface="+mj-lt"/>
              </a:rPr>
              <a:t>: </a:t>
            </a:r>
            <a:r>
              <a:rPr lang="ko-KR" altLang="en-US" sz="1000" dirty="0">
                <a:effectLst/>
                <a:latin typeface="+mj-lt"/>
              </a:rPr>
              <a:t>지속적인 연속 측정은 센서의 발열을 증가시킬 수 있다</a:t>
            </a:r>
            <a:r>
              <a:rPr lang="en-US" altLang="ko-KR" sz="1000" dirty="0">
                <a:effectLst/>
                <a:latin typeface="+mj-lt"/>
              </a:rPr>
              <a:t>. </a:t>
            </a:r>
            <a:r>
              <a:rPr lang="ko-KR" altLang="en-US" sz="1000" dirty="0">
                <a:effectLst/>
                <a:latin typeface="+mj-lt"/>
              </a:rPr>
              <a:t>적절한 간격을 두면 센서의 온도를 관리할 수 있다</a:t>
            </a:r>
            <a:r>
              <a:rPr lang="en-US" altLang="ko-KR" sz="1000" dirty="0">
                <a:effectLst/>
                <a:latin typeface="+mj-lt"/>
              </a:rPr>
              <a:t>.</a:t>
            </a:r>
          </a:p>
          <a:p>
            <a:r>
              <a:rPr lang="en-US" altLang="ko-KR" sz="1000" b="1" dirty="0">
                <a:effectLst/>
                <a:latin typeface="+mj-lt"/>
              </a:rPr>
              <a:t>3.</a:t>
            </a:r>
            <a:r>
              <a:rPr lang="ko-KR" altLang="en-US" sz="1000" b="1" dirty="0">
                <a:effectLst/>
                <a:latin typeface="+mj-lt"/>
              </a:rPr>
              <a:t>데이터 처리 시간</a:t>
            </a:r>
            <a:r>
              <a:rPr lang="en-US" altLang="ko-KR" sz="1000" dirty="0">
                <a:effectLst/>
                <a:latin typeface="+mj-lt"/>
              </a:rPr>
              <a:t>: </a:t>
            </a:r>
            <a:r>
              <a:rPr lang="ko-KR" altLang="en-US" sz="1000" dirty="0">
                <a:effectLst/>
                <a:latin typeface="+mj-lt"/>
              </a:rPr>
              <a:t>센서와 관련된 알고리즘이나 로직이 데이터를 처리하는 데 약간의 시간이 필요할 수 있다</a:t>
            </a:r>
            <a:r>
              <a:rPr lang="en-US" altLang="ko-KR" sz="1000" dirty="0">
                <a:effectLst/>
                <a:latin typeface="+mj-lt"/>
              </a:rPr>
              <a:t>. </a:t>
            </a:r>
            <a:r>
              <a:rPr lang="ko-KR" altLang="en-US" sz="1000" dirty="0">
                <a:effectLst/>
                <a:latin typeface="+mj-lt"/>
              </a:rPr>
              <a:t>측정 간격을 설정함으로써  처리 시간을 확보할 수 있다</a:t>
            </a:r>
            <a:r>
              <a:rPr lang="en-US" altLang="ko-KR" sz="1000" dirty="0">
                <a:effectLst/>
                <a:latin typeface="+mj-lt"/>
              </a:rPr>
              <a:t>.</a:t>
            </a:r>
          </a:p>
          <a:p>
            <a:r>
              <a:rPr lang="ko-KR" altLang="en-US" sz="1000" dirty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+mj-lt"/>
              </a:rPr>
              <a:t>7. </a:t>
            </a:r>
            <a:r>
              <a:rPr lang="en-US" altLang="ko-Kore-KR" sz="1000" dirty="0">
                <a:solidFill>
                  <a:srgbClr val="31A82A"/>
                </a:solidFill>
                <a:effectLst/>
                <a:latin typeface="+mj-lt"/>
              </a:rPr>
              <a:t>status = VL53L1_StartMeasurement(Dev);</a:t>
            </a:r>
          </a:p>
          <a:p>
            <a:r>
              <a:rPr lang="en-US" altLang="ko-Kore-KR" sz="1000" dirty="0">
                <a:effectLst/>
                <a:latin typeface="+mj-lt"/>
              </a:rPr>
              <a:t>=&gt;</a:t>
            </a:r>
            <a:r>
              <a:rPr lang="ko-KR" altLang="en-US" sz="1000" dirty="0">
                <a:effectLst/>
                <a:latin typeface="+mj-lt"/>
              </a:rPr>
              <a:t>센서에게 거리 측정을 시작하도록 지시 </a:t>
            </a:r>
          </a:p>
          <a:p>
            <a:endParaRPr lang="ko-KR" altLang="en-US" sz="1000" dirty="0">
              <a:effectLst/>
              <a:latin typeface="+mj-lt"/>
            </a:endParaRPr>
          </a:p>
          <a:p>
            <a:r>
              <a:rPr lang="ko-KR" altLang="en-US" sz="1000" dirty="0">
                <a:solidFill>
                  <a:srgbClr val="000000"/>
                </a:solidFill>
                <a:effectLst/>
                <a:latin typeface="+mj-lt"/>
              </a:rPr>
              <a:t>*</a:t>
            </a:r>
            <a:r>
              <a:rPr lang="ko-KR" altLang="en-US" sz="1000" dirty="0">
                <a:solidFill>
                  <a:srgbClr val="D70012"/>
                </a:solidFill>
                <a:effectLst/>
                <a:latin typeface="+mj-lt"/>
              </a:rPr>
              <a:t>* 이것을 </a:t>
            </a:r>
            <a:r>
              <a:rPr lang="en-US" altLang="ko-Kore-KR" sz="1000" dirty="0">
                <a:solidFill>
                  <a:srgbClr val="D70012"/>
                </a:solidFill>
                <a:effectLst/>
                <a:latin typeface="+mj-lt"/>
              </a:rPr>
              <a:t>status</a:t>
            </a:r>
            <a:r>
              <a:rPr lang="ko-KR" altLang="en-US" sz="1000" dirty="0">
                <a:solidFill>
                  <a:srgbClr val="D70012"/>
                </a:solidFill>
                <a:effectLst/>
                <a:latin typeface="+mj-lt"/>
              </a:rPr>
              <a:t>라는 변수에 저장하는 이유는 제대로 함수가 실행이 됐으면 </a:t>
            </a:r>
            <a:r>
              <a:rPr lang="en-US" altLang="ko-Kore-KR" sz="1000" dirty="0">
                <a:solidFill>
                  <a:srgbClr val="D70012"/>
                </a:solidFill>
                <a:effectLst/>
                <a:latin typeface="+mj-lt"/>
              </a:rPr>
              <a:t>VL53L1_ERROR_NONE</a:t>
            </a:r>
            <a:r>
              <a:rPr lang="ko-KR" altLang="en-US" sz="1000" dirty="0" err="1">
                <a:solidFill>
                  <a:srgbClr val="D70012"/>
                </a:solidFill>
                <a:effectLst/>
                <a:latin typeface="+mj-lt"/>
              </a:rPr>
              <a:t>를</a:t>
            </a:r>
            <a:r>
              <a:rPr lang="ko-KR" altLang="en-US" sz="1000" dirty="0">
                <a:solidFill>
                  <a:srgbClr val="D70012"/>
                </a:solidFill>
                <a:effectLst/>
                <a:latin typeface="+mj-lt"/>
              </a:rPr>
              <a:t> 반환하기 때문에 상태를 보기위해서 임</a:t>
            </a:r>
          </a:p>
          <a:p>
            <a:endParaRPr lang="ko-KR" altLang="en-US" sz="1000" dirty="0">
              <a:effectLst/>
              <a:latin typeface="+mj-lt"/>
            </a:endParaRPr>
          </a:p>
          <a:p>
            <a:r>
              <a:rPr lang="ko-KR" altLang="en-US" sz="1000" dirty="0">
                <a:solidFill>
                  <a:srgbClr val="2D932A"/>
                </a:solidFill>
                <a:effectLst/>
                <a:latin typeface="+mj-lt"/>
              </a:rPr>
              <a:t>*</a:t>
            </a:r>
            <a:r>
              <a:rPr lang="en-US" altLang="ko-Kore-KR" sz="1000" dirty="0">
                <a:solidFill>
                  <a:srgbClr val="2D932A"/>
                </a:solidFill>
                <a:effectLst/>
                <a:latin typeface="+mj-lt"/>
              </a:rPr>
              <a:t>distance = </a:t>
            </a:r>
            <a:r>
              <a:rPr lang="en-US" altLang="ko-Kore-KR" sz="1000" dirty="0" err="1">
                <a:solidFill>
                  <a:srgbClr val="2D932A"/>
                </a:solidFill>
                <a:effectLst/>
                <a:latin typeface="+mj-lt"/>
              </a:rPr>
              <a:t>RangingData.RangeMilliMeter</a:t>
            </a:r>
            <a:r>
              <a:rPr lang="en-US" altLang="ko-Kore-KR" sz="1000" dirty="0">
                <a:solidFill>
                  <a:srgbClr val="2D932A"/>
                </a:solidFill>
                <a:effectLst/>
                <a:latin typeface="+mj-lt"/>
              </a:rPr>
              <a:t>; </a:t>
            </a:r>
            <a:r>
              <a:rPr lang="en-US" altLang="ko-Kore-KR" sz="1000" dirty="0">
                <a:solidFill>
                  <a:srgbClr val="000000"/>
                </a:solidFill>
                <a:effectLst/>
                <a:latin typeface="+mj-lt"/>
              </a:rPr>
              <a:t> =&gt;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+mj-lt"/>
              </a:rPr>
              <a:t>측정한 값을 </a:t>
            </a:r>
            <a:r>
              <a:rPr lang="en-US" altLang="ko-Kore-KR" sz="1000" dirty="0">
                <a:solidFill>
                  <a:srgbClr val="000000"/>
                </a:solidFill>
                <a:effectLst/>
                <a:latin typeface="+mj-lt"/>
              </a:rPr>
              <a:t>mm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+mj-lt"/>
              </a:rPr>
              <a:t>단위로 바꿔서 </a:t>
            </a:r>
            <a:r>
              <a:rPr lang="en-US" altLang="ko-Kore-KR" sz="1000" dirty="0">
                <a:solidFill>
                  <a:srgbClr val="000000"/>
                </a:solidFill>
                <a:effectLst/>
                <a:latin typeface="+mj-lt"/>
              </a:rPr>
              <a:t>distance 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+mj-lt"/>
              </a:rPr>
              <a:t>주소에 저장해줌</a:t>
            </a:r>
            <a:endParaRPr lang="ko-KR" altLang="en-US" sz="1000" dirty="0">
              <a:solidFill>
                <a:srgbClr val="2D932A"/>
              </a:solidFill>
              <a:effectLst/>
              <a:latin typeface="+mj-lt"/>
            </a:endParaRPr>
          </a:p>
          <a:p>
            <a:endParaRPr lang="ko-KR" altLang="en-US" sz="1000" dirty="0">
              <a:effectLst/>
              <a:latin typeface="+mj-lt"/>
            </a:endParaRPr>
          </a:p>
          <a:p>
            <a:r>
              <a:rPr lang="en-US" altLang="ko-Kore-KR" sz="1000" dirty="0">
                <a:solidFill>
                  <a:srgbClr val="3EFF2B"/>
                </a:solidFill>
                <a:effectLst/>
                <a:latin typeface="+mj-lt"/>
              </a:rPr>
              <a:t>VL53L1_ClearInterruptAndStartMeasurement(&amp;dev);</a:t>
            </a:r>
            <a:r>
              <a:rPr lang="en-US" altLang="ko-Kore-KR" sz="1000" dirty="0">
                <a:solidFill>
                  <a:srgbClr val="000000"/>
                </a:solidFill>
                <a:effectLst/>
                <a:latin typeface="+mj-lt"/>
              </a:rPr>
              <a:t> =&gt;  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+mj-lt"/>
              </a:rPr>
              <a:t>센서 초기화</a:t>
            </a:r>
            <a:endParaRPr lang="ko-KR" altLang="en-US" sz="1000" dirty="0">
              <a:solidFill>
                <a:srgbClr val="3EFF2B"/>
              </a:solidFill>
              <a:effectLst/>
              <a:latin typeface="+mj-lt"/>
            </a:endParaRPr>
          </a:p>
          <a:p>
            <a:r>
              <a:rPr lang="en-US" altLang="ko-Kore-KR" sz="1000" dirty="0">
                <a:solidFill>
                  <a:srgbClr val="51FF4A"/>
                </a:solidFill>
                <a:effectLst/>
                <a:latin typeface="+mj-lt"/>
              </a:rPr>
              <a:t>distance</a:t>
            </a:r>
            <a:r>
              <a:rPr lang="ko-KR" altLang="en-US" sz="1000" dirty="0" err="1">
                <a:solidFill>
                  <a:srgbClr val="51FF4A"/>
                </a:solidFill>
                <a:effectLst/>
                <a:latin typeface="+mj-lt"/>
              </a:rPr>
              <a:t>를</a:t>
            </a:r>
            <a:r>
              <a:rPr lang="ko-KR" altLang="en-US" sz="1000" dirty="0">
                <a:solidFill>
                  <a:srgbClr val="51FF4A"/>
                </a:solidFill>
                <a:effectLst/>
                <a:latin typeface="+mj-lt"/>
              </a:rPr>
              <a:t> </a:t>
            </a:r>
            <a:r>
              <a:rPr lang="ko-KR" altLang="en-US" sz="1000" dirty="0" err="1">
                <a:solidFill>
                  <a:srgbClr val="51FF4A"/>
                </a:solidFill>
                <a:effectLst/>
                <a:latin typeface="+mj-lt"/>
              </a:rPr>
              <a:t>리턴시킴</a:t>
            </a:r>
            <a:r>
              <a:rPr lang="ko-KR" altLang="en-US" sz="1000" dirty="0">
                <a:solidFill>
                  <a:srgbClr val="51FF4A"/>
                </a:solidFill>
                <a:effectLst/>
                <a:latin typeface="+mj-lt"/>
              </a:rPr>
              <a:t> </a:t>
            </a:r>
            <a:r>
              <a:rPr lang="en-US" altLang="ko-KR" sz="1000" dirty="0">
                <a:solidFill>
                  <a:srgbClr val="51FF4A"/>
                </a:solidFill>
                <a:effectLst/>
                <a:latin typeface="+mj-lt"/>
              </a:rPr>
              <a:t>(=&gt; </a:t>
            </a:r>
            <a:r>
              <a:rPr lang="ko-KR" altLang="en-US" sz="1000" dirty="0">
                <a:solidFill>
                  <a:srgbClr val="51FF4A"/>
                </a:solidFill>
                <a:effectLst/>
                <a:latin typeface="+mj-lt"/>
              </a:rPr>
              <a:t>측정된 거리 값</a:t>
            </a:r>
            <a:r>
              <a:rPr lang="en-US" altLang="ko-KR" sz="1000" dirty="0">
                <a:solidFill>
                  <a:srgbClr val="51FF4A"/>
                </a:solidFill>
                <a:effectLst/>
                <a:latin typeface="+mj-lt"/>
              </a:rPr>
              <a:t>)</a:t>
            </a:r>
          </a:p>
          <a:p>
            <a:endParaRPr lang="ko-KR" altLang="en-US" sz="1000" dirty="0">
              <a:effectLst/>
              <a:latin typeface="+mj-lt"/>
            </a:endParaRPr>
          </a:p>
          <a:p>
            <a:r>
              <a:rPr lang="en-US" altLang="ko-KR" sz="1000" dirty="0">
                <a:solidFill>
                  <a:srgbClr val="D30016"/>
                </a:solidFill>
                <a:effectLst/>
                <a:latin typeface="+mj-lt"/>
              </a:rPr>
              <a:t>4.</a:t>
            </a:r>
            <a:r>
              <a:rPr lang="ko-KR" altLang="en-US" sz="1000" dirty="0" err="1">
                <a:solidFill>
                  <a:srgbClr val="D30016"/>
                </a:solidFill>
                <a:effectLst/>
                <a:latin typeface="+mj-lt"/>
              </a:rPr>
              <a:t>그다음</a:t>
            </a:r>
            <a:r>
              <a:rPr lang="ko-KR" altLang="en-US" sz="1000" dirty="0">
                <a:solidFill>
                  <a:srgbClr val="D30016"/>
                </a:solidFill>
                <a:effectLst/>
                <a:latin typeface="+mj-lt"/>
              </a:rPr>
              <a:t>  </a:t>
            </a:r>
            <a:r>
              <a:rPr lang="en-US" altLang="ko-Kore-KR" sz="1000" dirty="0">
                <a:solidFill>
                  <a:srgbClr val="D30016"/>
                </a:solidFill>
                <a:effectLst/>
                <a:latin typeface="+mj-lt"/>
              </a:rPr>
              <a:t>main (</a:t>
            </a:r>
            <a:r>
              <a:rPr lang="ko-KR" altLang="en-US" sz="1000" dirty="0">
                <a:solidFill>
                  <a:srgbClr val="D30016"/>
                </a:solidFill>
                <a:effectLst/>
                <a:latin typeface="+mj-lt"/>
              </a:rPr>
              <a:t>실제 구동되는 함수</a:t>
            </a:r>
            <a:r>
              <a:rPr lang="en-US" altLang="ko-KR" sz="1000" dirty="0">
                <a:solidFill>
                  <a:srgbClr val="D30016"/>
                </a:solidFill>
                <a:effectLst/>
                <a:latin typeface="+mj-lt"/>
              </a:rPr>
              <a:t>)</a:t>
            </a:r>
            <a:r>
              <a:rPr lang="ko-KR" altLang="en-US" sz="1000" dirty="0">
                <a:solidFill>
                  <a:srgbClr val="D30016"/>
                </a:solidFill>
                <a:effectLst/>
                <a:latin typeface="+mj-lt"/>
              </a:rPr>
              <a:t>함수 내에서 위에서 선언한 구조체에 값을 </a:t>
            </a:r>
            <a:r>
              <a:rPr lang="ko-KR" altLang="en-US" sz="1000" dirty="0" err="1">
                <a:solidFill>
                  <a:srgbClr val="D30016"/>
                </a:solidFill>
                <a:effectLst/>
                <a:latin typeface="+mj-lt"/>
              </a:rPr>
              <a:t>할당시켜줌</a:t>
            </a:r>
            <a:endParaRPr lang="ko-KR" altLang="en-US" sz="1000" dirty="0">
              <a:solidFill>
                <a:srgbClr val="D30016"/>
              </a:solidFill>
              <a:effectLst/>
              <a:latin typeface="+mj-lt"/>
            </a:endParaRPr>
          </a:p>
          <a:p>
            <a:r>
              <a:rPr lang="en-US" altLang="ko-Kore-KR" sz="1000" dirty="0">
                <a:effectLst/>
                <a:latin typeface="+mj-lt"/>
              </a:rPr>
              <a:t>Dev-&gt;I2cHandle = &amp;hi2c1;//i2C1</a:t>
            </a:r>
            <a:r>
              <a:rPr lang="ko-KR" altLang="en-US" sz="1000" dirty="0">
                <a:effectLst/>
                <a:latin typeface="+mj-lt"/>
              </a:rPr>
              <a:t>을 </a:t>
            </a:r>
            <a:r>
              <a:rPr lang="ko-KR" altLang="en-US" sz="1000" dirty="0" err="1">
                <a:effectLst/>
                <a:latin typeface="+mj-lt"/>
              </a:rPr>
              <a:t>쓸것이다</a:t>
            </a:r>
            <a:endParaRPr lang="ko-KR" altLang="en-US" sz="1000" dirty="0">
              <a:effectLst/>
              <a:latin typeface="+mj-lt"/>
            </a:endParaRPr>
          </a:p>
          <a:p>
            <a:r>
              <a:rPr lang="ko-KR" altLang="en-US" sz="1000" dirty="0">
                <a:effectLst/>
                <a:latin typeface="+mj-lt"/>
              </a:rPr>
              <a:t>  </a:t>
            </a:r>
            <a:r>
              <a:rPr lang="en-US" altLang="ko-Kore-KR" sz="1000" dirty="0">
                <a:effectLst/>
                <a:latin typeface="+mj-lt"/>
              </a:rPr>
              <a:t>Dev-&gt;I2cDevAddr = 0x52; //VL53L1x</a:t>
            </a:r>
            <a:r>
              <a:rPr lang="ko-KR" altLang="en-US" sz="1000" dirty="0">
                <a:effectLst/>
                <a:latin typeface="+mj-lt"/>
              </a:rPr>
              <a:t>의 고유 주소</a:t>
            </a:r>
          </a:p>
          <a:p>
            <a:r>
              <a:rPr lang="ko-KR" altLang="en-US" sz="1000" dirty="0">
                <a:effectLst/>
                <a:latin typeface="+mj-lt"/>
              </a:rPr>
              <a:t>  </a:t>
            </a:r>
            <a:r>
              <a:rPr lang="en-US" altLang="ko-Kore-KR" sz="1000" dirty="0">
                <a:effectLst/>
                <a:latin typeface="+mj-lt"/>
              </a:rPr>
              <a:t>Dev-&gt;</a:t>
            </a:r>
            <a:r>
              <a:rPr lang="en-US" altLang="ko-Kore-KR" sz="1000" dirty="0" err="1">
                <a:effectLst/>
                <a:latin typeface="+mj-lt"/>
              </a:rPr>
              <a:t>comms_type</a:t>
            </a:r>
            <a:r>
              <a:rPr lang="en-US" altLang="ko-Kore-KR" sz="1000" dirty="0">
                <a:effectLst/>
                <a:latin typeface="+mj-lt"/>
              </a:rPr>
              <a:t> = 1;// </a:t>
            </a:r>
            <a:r>
              <a:rPr lang="ko-KR" altLang="en-US" sz="1000" dirty="0">
                <a:effectLst/>
                <a:latin typeface="+mj-lt"/>
              </a:rPr>
              <a:t>통신방식 설정</a:t>
            </a:r>
          </a:p>
          <a:p>
            <a:r>
              <a:rPr lang="ko-KR" altLang="en-US" sz="1000" dirty="0">
                <a:effectLst/>
                <a:latin typeface="+mj-lt"/>
              </a:rPr>
              <a:t>  </a:t>
            </a:r>
            <a:r>
              <a:rPr lang="en-US" altLang="ko-Kore-KR" sz="1000" dirty="0">
                <a:effectLst/>
                <a:latin typeface="+mj-lt"/>
              </a:rPr>
              <a:t>Dev-&gt;</a:t>
            </a:r>
            <a:r>
              <a:rPr lang="en-US" altLang="ko-Kore-KR" sz="1000" dirty="0" err="1">
                <a:effectLst/>
                <a:latin typeface="+mj-lt"/>
              </a:rPr>
              <a:t>comms_speed_khz</a:t>
            </a:r>
            <a:r>
              <a:rPr lang="en-US" altLang="ko-Kore-KR" sz="1000" dirty="0">
                <a:effectLst/>
                <a:latin typeface="+mj-lt"/>
              </a:rPr>
              <a:t> = 400; // I2C</a:t>
            </a:r>
            <a:r>
              <a:rPr lang="ko-KR" altLang="en-US" sz="1000" dirty="0">
                <a:effectLst/>
                <a:latin typeface="+mj-lt"/>
              </a:rPr>
              <a:t>통신 속도 설정</a:t>
            </a:r>
          </a:p>
          <a:p>
            <a:r>
              <a:rPr lang="en-US" altLang="ko-KR" sz="1000" dirty="0">
                <a:solidFill>
                  <a:srgbClr val="FC1807"/>
                </a:solidFill>
                <a:effectLst/>
                <a:latin typeface="+mj-lt"/>
              </a:rPr>
              <a:t>5.</a:t>
            </a:r>
            <a:r>
              <a:rPr lang="ko-KR" altLang="en-US" sz="1000" dirty="0">
                <a:solidFill>
                  <a:srgbClr val="FC1807"/>
                </a:solidFill>
                <a:effectLst/>
                <a:latin typeface="+mj-lt"/>
              </a:rPr>
              <a:t>값을 받기위해 변수 선언 </a:t>
            </a:r>
          </a:p>
          <a:p>
            <a:r>
              <a:rPr lang="ko-KR" altLang="en-US" sz="1000" dirty="0">
                <a:effectLst/>
                <a:latin typeface="+mj-lt"/>
              </a:rPr>
              <a:t>      </a:t>
            </a:r>
            <a:r>
              <a:rPr lang="en-US" altLang="ko-Kore-KR" sz="1000" dirty="0">
                <a:effectLst/>
                <a:latin typeface="+mj-lt"/>
              </a:rPr>
              <a:t>uint16_t distance=0;</a:t>
            </a:r>
          </a:p>
          <a:p>
            <a:r>
              <a:rPr lang="en-US" altLang="ko-Kore-KR" sz="1000" dirty="0">
                <a:effectLst/>
                <a:latin typeface="+mj-lt"/>
              </a:rPr>
              <a:t>      uint16_t* </a:t>
            </a:r>
            <a:r>
              <a:rPr lang="en-US" altLang="ko-Kore-KR" sz="1000" dirty="0" err="1">
                <a:effectLst/>
                <a:latin typeface="+mj-lt"/>
              </a:rPr>
              <a:t>ptr_distance</a:t>
            </a:r>
            <a:r>
              <a:rPr lang="en-US" altLang="ko-Kore-KR" sz="1000" dirty="0">
                <a:effectLst/>
                <a:latin typeface="+mj-lt"/>
              </a:rPr>
              <a:t>;</a:t>
            </a:r>
          </a:p>
          <a:p>
            <a:r>
              <a:rPr lang="en-US" altLang="ko-Kore-KR" sz="1000" dirty="0">
                <a:solidFill>
                  <a:srgbClr val="BF2704"/>
                </a:solidFill>
                <a:effectLst/>
                <a:latin typeface="+mj-lt"/>
              </a:rPr>
              <a:t>6.</a:t>
            </a:r>
            <a:r>
              <a:rPr lang="ko-KR" altLang="en-US" sz="1000" dirty="0">
                <a:solidFill>
                  <a:srgbClr val="E50006"/>
                </a:solidFill>
                <a:effectLst/>
                <a:latin typeface="+mj-lt"/>
              </a:rPr>
              <a:t>위에서 선언한 함수에  변수를 넣어서 그 변수에 값을 받음 </a:t>
            </a:r>
            <a:r>
              <a:rPr lang="en-US" altLang="ko-KR" sz="1000" dirty="0">
                <a:solidFill>
                  <a:srgbClr val="E50006"/>
                </a:solidFill>
                <a:effectLst/>
                <a:latin typeface="+mj-lt"/>
              </a:rPr>
              <a:t>(==&gt; </a:t>
            </a:r>
            <a:r>
              <a:rPr lang="ko-KR" altLang="en-US" sz="1000" dirty="0">
                <a:solidFill>
                  <a:srgbClr val="E50006"/>
                </a:solidFill>
                <a:effectLst/>
                <a:latin typeface="+mj-lt"/>
              </a:rPr>
              <a:t>빨간색 </a:t>
            </a:r>
            <a:r>
              <a:rPr lang="en-US" altLang="ko-KR" sz="1000" dirty="0">
                <a:solidFill>
                  <a:srgbClr val="E50006"/>
                </a:solidFill>
                <a:effectLst/>
                <a:latin typeface="+mj-lt"/>
              </a:rPr>
              <a:t>3</a:t>
            </a:r>
            <a:r>
              <a:rPr lang="ko-KR" altLang="en-US" sz="1000" dirty="0">
                <a:solidFill>
                  <a:srgbClr val="E50006"/>
                </a:solidFill>
                <a:effectLst/>
                <a:latin typeface="+mj-lt"/>
              </a:rPr>
              <a:t>번 함수</a:t>
            </a:r>
            <a:r>
              <a:rPr lang="en-US" altLang="ko-KR" sz="1000" dirty="0">
                <a:solidFill>
                  <a:srgbClr val="E50006"/>
                </a:solidFill>
                <a:effectLst/>
                <a:latin typeface="+mj-lt"/>
              </a:rPr>
              <a:t>)</a:t>
            </a:r>
          </a:p>
          <a:p>
            <a:r>
              <a:rPr lang="ko-KR" altLang="en-US" sz="1000" dirty="0">
                <a:effectLst/>
                <a:latin typeface="+mj-lt"/>
              </a:rPr>
              <a:t>  </a:t>
            </a:r>
            <a:r>
              <a:rPr lang="en-US" altLang="ko-Kore-KR" sz="1000" dirty="0" err="1">
                <a:effectLst/>
                <a:latin typeface="+mj-lt"/>
              </a:rPr>
              <a:t>ptr_distance</a:t>
            </a:r>
            <a:r>
              <a:rPr lang="en-US" altLang="ko-Kore-KR" sz="1000" dirty="0">
                <a:effectLst/>
                <a:latin typeface="+mj-lt"/>
              </a:rPr>
              <a:t> = </a:t>
            </a:r>
            <a:r>
              <a:rPr lang="en-US" altLang="ko-Kore-KR" sz="1000" dirty="0" err="1">
                <a:effectLst/>
                <a:latin typeface="+mj-lt"/>
              </a:rPr>
              <a:t>TOF_ReadData</a:t>
            </a:r>
            <a:r>
              <a:rPr lang="en-US" altLang="ko-Kore-KR" sz="1000" dirty="0">
                <a:effectLst/>
                <a:latin typeface="+mj-lt"/>
              </a:rPr>
              <a:t>(&amp;distance);</a:t>
            </a:r>
          </a:p>
          <a:p>
            <a:r>
              <a:rPr lang="en-US" altLang="ko-Kore-KR" sz="1000" dirty="0">
                <a:solidFill>
                  <a:srgbClr val="C40004"/>
                </a:solidFill>
                <a:effectLst/>
                <a:latin typeface="+mj-lt"/>
              </a:rPr>
              <a:t>7.</a:t>
            </a:r>
            <a:r>
              <a:rPr lang="ko-KR" altLang="en-US" sz="1000" dirty="0">
                <a:solidFill>
                  <a:srgbClr val="C40004"/>
                </a:solidFill>
                <a:effectLst/>
                <a:latin typeface="+mj-lt"/>
              </a:rPr>
              <a:t>우리가 그 값을 받기위한 함수</a:t>
            </a:r>
          </a:p>
          <a:p>
            <a:r>
              <a:rPr lang="ko-KR" altLang="en-US" sz="1000" dirty="0">
                <a:effectLst/>
                <a:latin typeface="+mj-lt"/>
              </a:rPr>
              <a:t>        </a:t>
            </a:r>
            <a:r>
              <a:rPr lang="en-US" altLang="ko-Kore-KR" sz="1000" dirty="0" err="1">
                <a:effectLst/>
                <a:latin typeface="+mj-lt"/>
              </a:rPr>
              <a:t>UART_SendData</a:t>
            </a:r>
            <a:r>
              <a:rPr lang="en-US" altLang="ko-Kore-KR" sz="1000" dirty="0">
                <a:effectLst/>
                <a:latin typeface="+mj-lt"/>
              </a:rPr>
              <a:t>(*</a:t>
            </a:r>
            <a:r>
              <a:rPr lang="en-US" altLang="ko-Kore-KR" sz="1000" dirty="0" err="1">
                <a:effectLst/>
                <a:latin typeface="+mj-lt"/>
              </a:rPr>
              <a:t>ptr_distance</a:t>
            </a:r>
            <a:r>
              <a:rPr lang="en-US" altLang="ko-Kore-KR" sz="1000" dirty="0">
                <a:effectLst/>
                <a:latin typeface="+mj-lt"/>
              </a:rPr>
              <a:t>);</a:t>
            </a:r>
          </a:p>
          <a:p>
            <a:r>
              <a:rPr lang="ko-KR" altLang="en-US" sz="1000" dirty="0">
                <a:effectLst/>
                <a:latin typeface="+mj-lt"/>
                <a:ea typeface="Apple SD Gothic Neo" panose="02000300000000000000" pitchFamily="2" charset="-127"/>
              </a:rPr>
              <a:t>이러면 완료 </a:t>
            </a:r>
          </a:p>
        </p:txBody>
      </p:sp>
    </p:spTree>
    <p:extLst>
      <p:ext uri="{BB962C8B-B14F-4D97-AF65-F5344CB8AC3E}">
        <p14:creationId xmlns:p14="http://schemas.microsoft.com/office/powerpoint/2010/main" val="393585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09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</a:rPr>
              <a:t>기본 실험 결과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기본 측정 결과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079" y="1290595"/>
            <a:ext cx="94717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RGB</a:t>
            </a:r>
            <a:r>
              <a:rPr lang="ko-KR" altLang="en-US" sz="2400" dirty="0"/>
              <a:t>기준으로  </a:t>
            </a:r>
            <a:r>
              <a:rPr lang="en-US" altLang="ko-KR" sz="2400" dirty="0"/>
              <a:t>3.2m</a:t>
            </a:r>
            <a:r>
              <a:rPr lang="ko-KR" altLang="en-US" sz="2400" dirty="0"/>
              <a:t>까지는 </a:t>
            </a:r>
            <a:r>
              <a:rPr lang="ko-KR" altLang="en-US" sz="2400" dirty="0" err="1"/>
              <a:t>측정거리</a:t>
            </a:r>
            <a:r>
              <a:rPr lang="ko-KR" altLang="en-US" sz="2400" dirty="0"/>
              <a:t> 값이 출력되었으나 </a:t>
            </a:r>
            <a:r>
              <a:rPr lang="en-US" altLang="ko-KR" sz="2400" dirty="0"/>
              <a:t>3.2m</a:t>
            </a:r>
            <a:r>
              <a:rPr lang="ko-KR" altLang="en-US" sz="2400" dirty="0"/>
              <a:t>를 넘긴 후 부터는 측정값의 변동폭이 </a:t>
            </a:r>
            <a:r>
              <a:rPr lang="ko-KR" altLang="en-US" sz="2400" dirty="0" err="1"/>
              <a:t>너무커</a:t>
            </a:r>
            <a:r>
              <a:rPr lang="ko-KR" altLang="en-US" sz="2400" dirty="0"/>
              <a:t> 정확한 값을 출력할 수가 없었습니다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아크릴로 투명한 물체를 측정했을 때</a:t>
            </a:r>
            <a:r>
              <a:rPr lang="en-US" altLang="ko-KR" sz="2400" dirty="0"/>
              <a:t>, </a:t>
            </a:r>
            <a:r>
              <a:rPr lang="ko-KR" altLang="en-US" sz="2400" dirty="0"/>
              <a:t>움직이는 순간만 센서가 </a:t>
            </a:r>
            <a:br>
              <a:rPr lang="en-US" altLang="ko-KR" sz="2400" dirty="0"/>
            </a:br>
            <a:r>
              <a:rPr lang="ko-KR" altLang="en-US" sz="2400" dirty="0"/>
              <a:t>인식한 후 아크릴이 고정된 후부터는 인식하지 못하였다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   </a:t>
            </a:r>
            <a:r>
              <a:rPr lang="ko-KR" altLang="en-US" sz="2400" dirty="0"/>
              <a:t>또한 투명한 물체에 플래시를 비춰본 결과 빛의 </a:t>
            </a:r>
            <a:r>
              <a:rPr lang="ko-KR" altLang="en-US" sz="2400" dirty="0" err="1"/>
              <a:t>반사각에</a:t>
            </a:r>
            <a:r>
              <a:rPr lang="ko-KR" altLang="en-US" sz="2400" dirty="0"/>
              <a:t> 따라</a:t>
            </a:r>
            <a:br>
              <a:rPr lang="en-US" altLang="ko-KR" sz="2400" dirty="0"/>
            </a:br>
            <a:r>
              <a:rPr lang="en-US" altLang="ko-KR" sz="2400" dirty="0"/>
              <a:t>   </a:t>
            </a:r>
            <a:r>
              <a:rPr lang="ko-KR" altLang="en-US" sz="2400" dirty="0"/>
              <a:t>인식되는 물체가 달라졌다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우천시의 상황을 고려하여 분무기로 물을 뿌려 상황을 재현해 본</a:t>
            </a:r>
            <a:br>
              <a:rPr lang="en-US" altLang="ko-KR" sz="2400" dirty="0"/>
            </a:br>
            <a:r>
              <a:rPr lang="ko-KR" altLang="en-US" sz="2400" dirty="0"/>
              <a:t>결과 </a:t>
            </a:r>
            <a:r>
              <a:rPr lang="ko-KR" altLang="en-US" sz="2400" dirty="0" err="1"/>
              <a:t>거리측정이</a:t>
            </a:r>
            <a:r>
              <a:rPr lang="ko-KR" altLang="en-US" sz="2400" dirty="0"/>
              <a:t> 가능하였다</a:t>
            </a:r>
            <a:r>
              <a:rPr lang="en-US" altLang="ko-KR" sz="2400" dirty="0"/>
              <a:t>.</a:t>
            </a:r>
            <a:r>
              <a:rPr lang="ko-KR" altLang="en-US" sz="2400" dirty="0"/>
              <a:t> 하지만 폭우 수준의 강우량이라면 측정 결과의 변동폭이 컸다</a:t>
            </a:r>
            <a:r>
              <a:rPr lang="en-US" altLang="ko-KR" sz="2400" dirty="0"/>
              <a:t>.</a:t>
            </a:r>
          </a:p>
        </p:txBody>
      </p:sp>
      <p:sp>
        <p:nvSpPr>
          <p:cNvPr id="7" name="AutoShape 4" descr="ToF는 빛이 물체에 반사돼 돌아오는 시간을 측정해 거리를 계산한다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96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</a:rPr>
              <a:t>센서 보정 실험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393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보정 결과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AutoShape 4" descr="ToF는 빛이 물체에 반사돼 돌아오는 시간을 측정해 거리를 계산한다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628EEB-9C0F-C1A2-E0F1-D0297218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133" y="1562400"/>
            <a:ext cx="1390024" cy="5295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35033D-37E6-0E0D-0CD8-7CB35E062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20" y="1464417"/>
            <a:ext cx="1429692" cy="5393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A43F6-96ED-5D1E-89DA-C316213864F5}"/>
              </a:ext>
            </a:extLst>
          </p:cNvPr>
          <p:cNvSpPr txBox="1"/>
          <p:nvPr/>
        </p:nvSpPr>
        <p:spPr>
          <a:xfrm>
            <a:off x="3736994" y="1173962"/>
            <a:ext cx="3400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ROI (15,1</a:t>
            </a:r>
            <a:r>
              <a:rPr kumimoji="1" lang="en-US" altLang="ko-KR" sz="1000" dirty="0"/>
              <a:t>2</a:t>
            </a:r>
            <a:r>
              <a:rPr kumimoji="1" lang="en-US" altLang="ko-Kore-KR" sz="1000" dirty="0"/>
              <a:t>)</a:t>
            </a:r>
            <a:r>
              <a:rPr kumimoji="1" lang="ko-KR" altLang="en-US" sz="1000" dirty="0"/>
              <a:t>설정 </a:t>
            </a:r>
            <a:r>
              <a:rPr kumimoji="1" lang="en-US" altLang="ko-KR" sz="1000" dirty="0"/>
              <a:t>+</a:t>
            </a:r>
            <a:r>
              <a:rPr kumimoji="1" lang="ko-KR" altLang="en-US" sz="1000" dirty="0"/>
              <a:t>데이터 보정</a:t>
            </a:r>
            <a:endParaRPr kumimoji="1" lang="en-US" altLang="ko-KR" sz="1000" dirty="0"/>
          </a:p>
          <a:p>
            <a:r>
              <a:rPr kumimoji="1" lang="en-US" altLang="ko-KR" sz="1000" dirty="0"/>
              <a:t>-&gt;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MEDIUM</a:t>
            </a:r>
            <a:r>
              <a:rPr kumimoji="1" lang="en-US" altLang="ko-Kore-KR" sz="1000" dirty="0"/>
              <a:t> </a:t>
            </a:r>
            <a:endParaRPr kumimoji="1" lang="ko-Kore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1FC31-B464-4FA7-4D76-DAF55D29DDD4}"/>
              </a:ext>
            </a:extLst>
          </p:cNvPr>
          <p:cNvSpPr txBox="1"/>
          <p:nvPr/>
        </p:nvSpPr>
        <p:spPr>
          <a:xfrm>
            <a:off x="5669201" y="1134173"/>
            <a:ext cx="2073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ROI (15,1</a:t>
            </a:r>
            <a:r>
              <a:rPr kumimoji="1" lang="en-US" altLang="ko-KR" sz="1000" dirty="0"/>
              <a:t>0</a:t>
            </a:r>
            <a:r>
              <a:rPr kumimoji="1" lang="en-US" altLang="ko-Kore-KR" sz="1000" dirty="0"/>
              <a:t>)</a:t>
            </a:r>
            <a:r>
              <a:rPr kumimoji="1" lang="ko-KR" altLang="en-US" sz="1000" dirty="0"/>
              <a:t>설정 </a:t>
            </a:r>
            <a:r>
              <a:rPr kumimoji="1" lang="en-US" altLang="ko-KR" sz="1000" dirty="0"/>
              <a:t>+</a:t>
            </a:r>
            <a:r>
              <a:rPr kumimoji="1" lang="ko-KR" altLang="en-US" sz="1000" dirty="0"/>
              <a:t>데이터 보정</a:t>
            </a:r>
            <a:endParaRPr kumimoji="1" lang="en-US" altLang="ko-KR" sz="1000" dirty="0"/>
          </a:p>
          <a:p>
            <a:r>
              <a:rPr kumimoji="1" lang="en-US" altLang="ko-KR" sz="1000" dirty="0"/>
              <a:t>-&gt;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MEDIUM</a:t>
            </a:r>
            <a:r>
              <a:rPr kumimoji="1" lang="en-US" altLang="ko-Kore-KR" sz="1000" dirty="0"/>
              <a:t> </a:t>
            </a:r>
            <a:endParaRPr kumimoji="1" lang="ko-Kore-KR" altLang="en-US" sz="1000" dirty="0"/>
          </a:p>
          <a:p>
            <a:r>
              <a:rPr kumimoji="1" lang="en-US" altLang="ko-Kore-KR" sz="1000" dirty="0"/>
              <a:t> </a:t>
            </a:r>
            <a:endParaRPr kumimoji="1" lang="ko-Kore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2EAE97-398D-4B9A-31F2-8B7ED68DD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103" y="1464417"/>
            <a:ext cx="839250" cy="53935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09CA71-7614-F3E7-6CB3-11A9DBDBFE83}"/>
              </a:ext>
            </a:extLst>
          </p:cNvPr>
          <p:cNvSpPr txBox="1"/>
          <p:nvPr/>
        </p:nvSpPr>
        <p:spPr>
          <a:xfrm>
            <a:off x="8322350" y="1087650"/>
            <a:ext cx="3400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ROI (15,1</a:t>
            </a:r>
            <a:r>
              <a:rPr kumimoji="1" lang="en-US" altLang="ko-KR" sz="1000" dirty="0"/>
              <a:t>2</a:t>
            </a:r>
            <a:r>
              <a:rPr kumimoji="1" lang="en-US" altLang="ko-Kore-KR" sz="1000" dirty="0"/>
              <a:t>)</a:t>
            </a:r>
            <a:r>
              <a:rPr kumimoji="1" lang="ko-KR" altLang="en-US" sz="1000" dirty="0"/>
              <a:t>설정 </a:t>
            </a:r>
            <a:r>
              <a:rPr kumimoji="1" lang="en-US" altLang="ko-KR" sz="1000" dirty="0"/>
              <a:t>+</a:t>
            </a:r>
            <a:r>
              <a:rPr kumimoji="1" lang="ko-KR" altLang="en-US" sz="1000" dirty="0"/>
              <a:t>데이터 보정</a:t>
            </a:r>
            <a:endParaRPr kumimoji="1" lang="en-US" altLang="ko-KR" sz="1000" dirty="0"/>
          </a:p>
          <a:p>
            <a:r>
              <a:rPr kumimoji="1" lang="en-US" altLang="ko-KR" sz="1000" dirty="0"/>
              <a:t>-&gt;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LONG</a:t>
            </a:r>
            <a:r>
              <a:rPr kumimoji="1" lang="en-US" altLang="ko-Kore-KR" sz="1000" dirty="0"/>
              <a:t> </a:t>
            </a:r>
            <a:endParaRPr kumimoji="1" lang="ko-Kore-KR" altLang="en-US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1F21A1-A242-49F7-D6E8-2BE97A836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411" y="1423797"/>
            <a:ext cx="965345" cy="53935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CF2E5C-4F7E-E683-0498-32CCE4A11978}"/>
              </a:ext>
            </a:extLst>
          </p:cNvPr>
          <p:cNvSpPr txBox="1"/>
          <p:nvPr/>
        </p:nvSpPr>
        <p:spPr>
          <a:xfrm>
            <a:off x="10822208" y="1087650"/>
            <a:ext cx="3400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데이터 보정</a:t>
            </a:r>
            <a:r>
              <a:rPr kumimoji="1" lang="en-US" altLang="ko-KR" sz="1000" dirty="0"/>
              <a:t>-&gt;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LONG</a:t>
            </a:r>
            <a:r>
              <a:rPr kumimoji="1" lang="en-US" altLang="ko-Kore-KR" sz="1000" dirty="0"/>
              <a:t> </a:t>
            </a:r>
            <a:endParaRPr kumimoji="1" lang="ko-Kore-KR" altLang="en-US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D2DCBE-2329-0921-16DA-F8704B82F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19" y="1477071"/>
            <a:ext cx="855567" cy="53403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DD2F6F-D6DC-8DFE-71A7-262DE4F8DCD3}"/>
              </a:ext>
            </a:extLst>
          </p:cNvPr>
          <p:cNvSpPr txBox="1"/>
          <p:nvPr/>
        </p:nvSpPr>
        <p:spPr>
          <a:xfrm>
            <a:off x="407004" y="1210760"/>
            <a:ext cx="3400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MEDIUM</a:t>
            </a:r>
            <a:endParaRPr kumimoji="1" lang="ko-Kore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90462C-DFE9-38A4-BA79-A5E62C2FAABF}"/>
              </a:ext>
            </a:extLst>
          </p:cNvPr>
          <p:cNvSpPr txBox="1"/>
          <p:nvPr/>
        </p:nvSpPr>
        <p:spPr>
          <a:xfrm>
            <a:off x="3442324" y="44757"/>
            <a:ext cx="8773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bg1"/>
                </a:solidFill>
              </a:rPr>
              <a:t>데이터 보정과 내가 원하는 곳을 측정하게끔 </a:t>
            </a:r>
            <a:r>
              <a:rPr kumimoji="1" lang="en-US" altLang="ko-KR" sz="1600" dirty="0">
                <a:solidFill>
                  <a:schemeClr val="bg1"/>
                </a:solidFill>
              </a:rPr>
              <a:t>ROI</a:t>
            </a:r>
            <a:r>
              <a:rPr kumimoji="1" lang="ko-KR" altLang="en-US" sz="1600" dirty="0">
                <a:solidFill>
                  <a:schemeClr val="bg1"/>
                </a:solidFill>
              </a:rPr>
              <a:t> 설정을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했을떄</a:t>
            </a:r>
            <a:r>
              <a:rPr kumimoji="1" lang="ko-KR" altLang="en-US" sz="1600" dirty="0">
                <a:solidFill>
                  <a:schemeClr val="bg1"/>
                </a:solidFill>
              </a:rPr>
              <a:t> 오차가 많이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줄어듬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bg1"/>
                </a:solidFill>
              </a:rPr>
              <a:t>짧은 거리를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측정할때는</a:t>
            </a:r>
            <a:r>
              <a:rPr kumimoji="1" lang="ko-KR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ko-KR" sz="1600" dirty="0">
                <a:solidFill>
                  <a:schemeClr val="bg1"/>
                </a:solidFill>
              </a:rPr>
              <a:t>LONG</a:t>
            </a:r>
            <a:r>
              <a:rPr kumimoji="1" lang="ko-KR" altLang="en-US" sz="1600" dirty="0">
                <a:solidFill>
                  <a:schemeClr val="bg1"/>
                </a:solidFill>
              </a:rPr>
              <a:t>모드에 오차 많이 발생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solidFill>
                  <a:schemeClr val="bg1"/>
                </a:solidFill>
              </a:rPr>
              <a:t>측정</a:t>
            </a:r>
            <a:r>
              <a:rPr kumimoji="1" lang="ko-KR" altLang="en-US" sz="1600" dirty="0">
                <a:solidFill>
                  <a:schemeClr val="bg1"/>
                </a:solidFill>
              </a:rPr>
              <a:t> 모드에 따라 레이저가 바라보는 각도가 달라짐</a:t>
            </a:r>
            <a:r>
              <a:rPr kumimoji="1" lang="en-US" altLang="ko-KR" sz="1600" dirty="0">
                <a:solidFill>
                  <a:schemeClr val="bg1"/>
                </a:solidFill>
              </a:rPr>
              <a:t>(SHORT</a:t>
            </a:r>
            <a:r>
              <a:rPr kumimoji="1" lang="ko-KR" altLang="en-US" sz="1600" dirty="0">
                <a:solidFill>
                  <a:schemeClr val="bg1"/>
                </a:solidFill>
              </a:rPr>
              <a:t>는 측정 범위가 작아서 일단 보류</a:t>
            </a:r>
            <a:r>
              <a:rPr kumimoji="1" lang="en-US" altLang="ko-KR" sz="1600" dirty="0">
                <a:solidFill>
                  <a:schemeClr val="bg1"/>
                </a:solidFill>
              </a:rPr>
              <a:t>)</a:t>
            </a:r>
            <a:endParaRPr kumimoji="1" lang="ko-Kore-KR" altLang="en-US" sz="16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A17E8A2-3149-012E-1388-6CA5A443D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6141" y="1411172"/>
            <a:ext cx="1104974" cy="54342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59631F-BBD0-6080-58B7-3D56780BC9F7}"/>
              </a:ext>
            </a:extLst>
          </p:cNvPr>
          <p:cNvSpPr txBox="1"/>
          <p:nvPr/>
        </p:nvSpPr>
        <p:spPr>
          <a:xfrm>
            <a:off x="2035504" y="1185887"/>
            <a:ext cx="3400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데이터 보정 </a:t>
            </a:r>
            <a:r>
              <a:rPr kumimoji="1" lang="en-US" altLang="ko-KR" sz="1000" dirty="0"/>
              <a:t>-&gt;</a:t>
            </a:r>
            <a:r>
              <a:rPr kumimoji="1" lang="en-US" altLang="ko-Kore-KR" sz="1000" dirty="0"/>
              <a:t>MEDIUM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98307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</a:rPr>
              <a:t>경사각 측정  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517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경사각  측정 과정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AutoShape 4" descr="ToF는 빛이 물체에 반사돼 돌아오는 시간을 측정해 거리를 계산한다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707037-5242-8118-9BC3-007BAA61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592563"/>
            <a:ext cx="5364919" cy="5265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9FBF00-AE52-0A19-A14D-FDCF08AA3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64" y="1508400"/>
            <a:ext cx="5683466" cy="534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D38F8B-4512-070D-A715-700D7C998A92}"/>
              </a:ext>
            </a:extLst>
          </p:cNvPr>
          <p:cNvSpPr txBox="1"/>
          <p:nvPr/>
        </p:nvSpPr>
        <p:spPr>
          <a:xfrm>
            <a:off x="356607" y="1194265"/>
            <a:ext cx="573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* </a:t>
            </a:r>
            <a:r>
              <a:rPr kumimoji="1" lang="ko-KR" altLang="en-US" dirty="0"/>
              <a:t>가상 구현 및 설계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74701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517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경사각  측정 과정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AutoShape 4" descr="ToF는 빛이 물체에 반사돼 돌아오는 시간을 측정해 거리를 계산한다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EC301B-970F-F1DB-BD61-DCEFCB5A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886650"/>
            <a:ext cx="3333219" cy="3971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FA423A-F776-6174-FA1D-67D3D283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849" y="3177887"/>
            <a:ext cx="3333219" cy="3388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6CF500-D0AF-560E-2AB1-24500E658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379" y="2510125"/>
            <a:ext cx="4048421" cy="41916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C33A6-D738-13D5-8B17-5FC3D7C020D1}"/>
              </a:ext>
            </a:extLst>
          </p:cNvPr>
          <p:cNvSpPr txBox="1"/>
          <p:nvPr/>
        </p:nvSpPr>
        <p:spPr>
          <a:xfrm>
            <a:off x="307975" y="1274996"/>
            <a:ext cx="734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*3D </a:t>
            </a:r>
            <a:r>
              <a:rPr kumimoji="1" lang="ko-KR" altLang="en-US" dirty="0"/>
              <a:t>프린터로 구현</a:t>
            </a:r>
            <a:endParaRPr kumimoji="1" lang="ko-Kore-KR" altLang="en-US" dirty="0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9B605C83-7EA2-610D-94CA-44787843E12C}"/>
              </a:ext>
            </a:extLst>
          </p:cNvPr>
          <p:cNvSpPr/>
          <p:nvPr/>
        </p:nvSpPr>
        <p:spPr>
          <a:xfrm>
            <a:off x="8449733" y="3496339"/>
            <a:ext cx="423356" cy="262995"/>
          </a:xfrm>
          <a:custGeom>
            <a:avLst/>
            <a:gdLst>
              <a:gd name="connsiteX0" fmla="*/ 0 w 423356"/>
              <a:gd name="connsiteY0" fmla="*/ 254394 h 262995"/>
              <a:gd name="connsiteX1" fmla="*/ 59267 w 423356"/>
              <a:gd name="connsiteY1" fmla="*/ 262861 h 262995"/>
              <a:gd name="connsiteX2" fmla="*/ 194734 w 423356"/>
              <a:gd name="connsiteY2" fmla="*/ 228994 h 262995"/>
              <a:gd name="connsiteX3" fmla="*/ 245534 w 423356"/>
              <a:gd name="connsiteY3" fmla="*/ 212061 h 262995"/>
              <a:gd name="connsiteX4" fmla="*/ 270934 w 423356"/>
              <a:gd name="connsiteY4" fmla="*/ 195128 h 262995"/>
              <a:gd name="connsiteX5" fmla="*/ 287867 w 423356"/>
              <a:gd name="connsiteY5" fmla="*/ 178194 h 262995"/>
              <a:gd name="connsiteX6" fmla="*/ 338667 w 423356"/>
              <a:gd name="connsiteY6" fmla="*/ 144328 h 262995"/>
              <a:gd name="connsiteX7" fmla="*/ 389467 w 423356"/>
              <a:gd name="connsiteY7" fmla="*/ 76594 h 262995"/>
              <a:gd name="connsiteX8" fmla="*/ 397934 w 423356"/>
              <a:gd name="connsiteY8" fmla="*/ 51194 h 262995"/>
              <a:gd name="connsiteX9" fmla="*/ 414867 w 423356"/>
              <a:gd name="connsiteY9" fmla="*/ 25794 h 262995"/>
              <a:gd name="connsiteX10" fmla="*/ 423334 w 423356"/>
              <a:gd name="connsiteY10" fmla="*/ 8861 h 26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3356" h="262995">
                <a:moveTo>
                  <a:pt x="0" y="254394"/>
                </a:moveTo>
                <a:cubicBezTo>
                  <a:pt x="19756" y="257216"/>
                  <a:pt x="39345" y="264033"/>
                  <a:pt x="59267" y="262861"/>
                </a:cubicBezTo>
                <a:cubicBezTo>
                  <a:pt x="108899" y="259942"/>
                  <a:pt x="149212" y="244168"/>
                  <a:pt x="194734" y="228994"/>
                </a:cubicBezTo>
                <a:cubicBezTo>
                  <a:pt x="194739" y="228992"/>
                  <a:pt x="245530" y="212064"/>
                  <a:pt x="245534" y="212061"/>
                </a:cubicBezTo>
                <a:cubicBezTo>
                  <a:pt x="254001" y="206417"/>
                  <a:pt x="262988" y="201485"/>
                  <a:pt x="270934" y="195128"/>
                </a:cubicBezTo>
                <a:cubicBezTo>
                  <a:pt x="277167" y="190141"/>
                  <a:pt x="281481" y="182984"/>
                  <a:pt x="287867" y="178194"/>
                </a:cubicBezTo>
                <a:cubicBezTo>
                  <a:pt x="304148" y="165983"/>
                  <a:pt x="324277" y="158719"/>
                  <a:pt x="338667" y="144328"/>
                </a:cubicBezTo>
                <a:cubicBezTo>
                  <a:pt x="358725" y="124269"/>
                  <a:pt x="379894" y="105312"/>
                  <a:pt x="389467" y="76594"/>
                </a:cubicBezTo>
                <a:cubicBezTo>
                  <a:pt x="392289" y="68127"/>
                  <a:pt x="393943" y="59176"/>
                  <a:pt x="397934" y="51194"/>
                </a:cubicBezTo>
                <a:cubicBezTo>
                  <a:pt x="402485" y="42093"/>
                  <a:pt x="410316" y="34895"/>
                  <a:pt x="414867" y="25794"/>
                </a:cubicBezTo>
                <a:cubicBezTo>
                  <a:pt x="424227" y="7075"/>
                  <a:pt x="423334" y="-11490"/>
                  <a:pt x="423334" y="886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A4403D6D-48B4-093A-6EDD-E398A9A0D942}"/>
              </a:ext>
            </a:extLst>
          </p:cNvPr>
          <p:cNvSpPr/>
          <p:nvPr/>
        </p:nvSpPr>
        <p:spPr>
          <a:xfrm>
            <a:off x="8822267" y="3666067"/>
            <a:ext cx="355667" cy="245533"/>
          </a:xfrm>
          <a:custGeom>
            <a:avLst/>
            <a:gdLst>
              <a:gd name="connsiteX0" fmla="*/ 0 w 355667"/>
              <a:gd name="connsiteY0" fmla="*/ 237066 h 245533"/>
              <a:gd name="connsiteX1" fmla="*/ 59266 w 355667"/>
              <a:gd name="connsiteY1" fmla="*/ 245533 h 245533"/>
              <a:gd name="connsiteX2" fmla="*/ 118533 w 355667"/>
              <a:gd name="connsiteY2" fmla="*/ 228600 h 245533"/>
              <a:gd name="connsiteX3" fmla="*/ 177800 w 355667"/>
              <a:gd name="connsiteY3" fmla="*/ 211666 h 245533"/>
              <a:gd name="connsiteX4" fmla="*/ 203200 w 355667"/>
              <a:gd name="connsiteY4" fmla="*/ 194733 h 245533"/>
              <a:gd name="connsiteX5" fmla="*/ 254000 w 355667"/>
              <a:gd name="connsiteY5" fmla="*/ 177800 h 245533"/>
              <a:gd name="connsiteX6" fmla="*/ 270933 w 355667"/>
              <a:gd name="connsiteY6" fmla="*/ 160866 h 245533"/>
              <a:gd name="connsiteX7" fmla="*/ 296333 w 355667"/>
              <a:gd name="connsiteY7" fmla="*/ 143933 h 245533"/>
              <a:gd name="connsiteX8" fmla="*/ 313266 w 355667"/>
              <a:gd name="connsiteY8" fmla="*/ 118533 h 245533"/>
              <a:gd name="connsiteX9" fmla="*/ 347133 w 355667"/>
              <a:gd name="connsiteY9" fmla="*/ 76200 h 245533"/>
              <a:gd name="connsiteX10" fmla="*/ 355600 w 355667"/>
              <a:gd name="connsiteY10" fmla="*/ 0 h 2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667" h="245533">
                <a:moveTo>
                  <a:pt x="0" y="237066"/>
                </a:moveTo>
                <a:cubicBezTo>
                  <a:pt x="19755" y="239888"/>
                  <a:pt x="39310" y="245533"/>
                  <a:pt x="59266" y="245533"/>
                </a:cubicBezTo>
                <a:cubicBezTo>
                  <a:pt x="72495" y="245533"/>
                  <a:pt x="104562" y="232592"/>
                  <a:pt x="118533" y="228600"/>
                </a:cubicBezTo>
                <a:cubicBezTo>
                  <a:pt x="131193" y="224983"/>
                  <a:pt x="164266" y="218433"/>
                  <a:pt x="177800" y="211666"/>
                </a:cubicBezTo>
                <a:cubicBezTo>
                  <a:pt x="186901" y="207115"/>
                  <a:pt x="193901" y="198866"/>
                  <a:pt x="203200" y="194733"/>
                </a:cubicBezTo>
                <a:cubicBezTo>
                  <a:pt x="219511" y="187484"/>
                  <a:pt x="254000" y="177800"/>
                  <a:pt x="254000" y="177800"/>
                </a:cubicBezTo>
                <a:cubicBezTo>
                  <a:pt x="259644" y="172155"/>
                  <a:pt x="264700" y="165853"/>
                  <a:pt x="270933" y="160866"/>
                </a:cubicBezTo>
                <a:cubicBezTo>
                  <a:pt x="278879" y="154509"/>
                  <a:pt x="289138" y="151128"/>
                  <a:pt x="296333" y="143933"/>
                </a:cubicBezTo>
                <a:cubicBezTo>
                  <a:pt x="303528" y="136738"/>
                  <a:pt x="306909" y="126479"/>
                  <a:pt x="313266" y="118533"/>
                </a:cubicBezTo>
                <a:cubicBezTo>
                  <a:pt x="361523" y="58212"/>
                  <a:pt x="295015" y="154378"/>
                  <a:pt x="347133" y="76200"/>
                </a:cubicBezTo>
                <a:cubicBezTo>
                  <a:pt x="356992" y="17049"/>
                  <a:pt x="355600" y="42567"/>
                  <a:pt x="35560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BD193D-E954-F960-A913-FD4190B2EF66}"/>
              </a:ext>
            </a:extLst>
          </p:cNvPr>
          <p:cNvCxnSpPr>
            <a:stCxn id="13" idx="10"/>
          </p:cNvCxnSpPr>
          <p:nvPr/>
        </p:nvCxnSpPr>
        <p:spPr>
          <a:xfrm flipV="1">
            <a:off x="8873067" y="2510125"/>
            <a:ext cx="1134533" cy="99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F5EF225-A75F-10AE-3636-CF9417663B2F}"/>
              </a:ext>
            </a:extLst>
          </p:cNvPr>
          <p:cNvCxnSpPr/>
          <p:nvPr/>
        </p:nvCxnSpPr>
        <p:spPr>
          <a:xfrm flipV="1">
            <a:off x="9177934" y="2735631"/>
            <a:ext cx="1286866" cy="102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90FF58-3538-DB29-E7A0-4E29013D57FE}"/>
              </a:ext>
            </a:extLst>
          </p:cNvPr>
          <p:cNvSpPr txBox="1"/>
          <p:nvPr/>
        </p:nvSpPr>
        <p:spPr>
          <a:xfrm>
            <a:off x="9546244" y="2163401"/>
            <a:ext cx="88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6</a:t>
            </a:r>
            <a:r>
              <a:rPr kumimoji="1" lang="en-US" altLang="ko-KR" dirty="0"/>
              <a:t>0</a:t>
            </a:r>
            <a:r>
              <a:rPr kumimoji="1" lang="ko-KR" altLang="en-US" dirty="0"/>
              <a:t>도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A7C8B8-EB40-A514-905B-736B324B1B19}"/>
              </a:ext>
            </a:extLst>
          </p:cNvPr>
          <p:cNvSpPr txBox="1"/>
          <p:nvPr/>
        </p:nvSpPr>
        <p:spPr>
          <a:xfrm>
            <a:off x="10390766" y="2436984"/>
            <a:ext cx="88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30</a:t>
            </a:r>
            <a:r>
              <a:rPr kumimoji="1" lang="ko-KR" altLang="en-US" dirty="0"/>
              <a:t>도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7BCAC9-2127-A674-7404-AEADB3C0F5F9}"/>
              </a:ext>
            </a:extLst>
          </p:cNvPr>
          <p:cNvSpPr txBox="1"/>
          <p:nvPr/>
        </p:nvSpPr>
        <p:spPr>
          <a:xfrm>
            <a:off x="8288867" y="3060420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TOF</a:t>
            </a:r>
            <a:endParaRPr kumimoji="1" lang="ko-Kore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BCCC7-9B78-0F30-6F43-ADFEA3F6B35F}"/>
              </a:ext>
            </a:extLst>
          </p:cNvPr>
          <p:cNvSpPr txBox="1"/>
          <p:nvPr/>
        </p:nvSpPr>
        <p:spPr>
          <a:xfrm>
            <a:off x="8921788" y="4348528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TOF</a:t>
            </a:r>
            <a:endParaRPr kumimoji="1" lang="ko-Kore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C220EB-B087-4E10-FD0D-421D5E13E35C}"/>
              </a:ext>
            </a:extLst>
          </p:cNvPr>
          <p:cNvSpPr txBox="1"/>
          <p:nvPr/>
        </p:nvSpPr>
        <p:spPr>
          <a:xfrm>
            <a:off x="406400" y="1862796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센서를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작동시켰을때</a:t>
            </a:r>
            <a:r>
              <a:rPr kumimoji="1" lang="ko-KR" altLang="en-US" dirty="0"/>
              <a:t> 서로 영향을 </a:t>
            </a:r>
            <a:r>
              <a:rPr kumimoji="1" lang="ko-KR" altLang="en-US" dirty="0" err="1"/>
              <a:t>주지않도록</a:t>
            </a:r>
            <a:r>
              <a:rPr kumimoji="1" lang="ko-KR" altLang="en-US" dirty="0"/>
              <a:t> 설계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ROI</a:t>
            </a:r>
            <a:r>
              <a:rPr kumimoji="1" lang="ko-KR" altLang="en-US" dirty="0"/>
              <a:t>셋팅</a:t>
            </a:r>
            <a:r>
              <a:rPr kumimoji="1" lang="en-US" altLang="ko-KR" dirty="0"/>
              <a:t>(</a:t>
            </a:r>
            <a:r>
              <a:rPr kumimoji="1" lang="ko-KR" altLang="en-US" dirty="0"/>
              <a:t>프로그래밍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통해 확실하게 셋팅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03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517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경사도  측정 과정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AutoShape 4" descr="ToF는 빛이 물체에 반사돼 돌아오는 시간을 측정해 거리를 계산한다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C33A6-D738-13D5-8B17-5FC3D7C020D1}"/>
              </a:ext>
            </a:extLst>
          </p:cNvPr>
          <p:cNvSpPr txBox="1"/>
          <p:nvPr/>
        </p:nvSpPr>
        <p:spPr>
          <a:xfrm>
            <a:off x="307975" y="1274996"/>
            <a:ext cx="734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오르막길 측정 결과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5A6D6D-6762-3530-77D2-C88EF851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" y="1766164"/>
            <a:ext cx="6362442" cy="4771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574EB-C7E9-245D-33CE-D34AFC896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559" y="1842364"/>
            <a:ext cx="6468533" cy="48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8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517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경사각  측정 과정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AutoShape 4" descr="ToF는 빛이 물체에 반사돼 돌아오는 시간을 측정해 거리를 계산한다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C33A6-D738-13D5-8B17-5FC3D7C020D1}"/>
              </a:ext>
            </a:extLst>
          </p:cNvPr>
          <p:cNvSpPr txBox="1"/>
          <p:nvPr/>
        </p:nvSpPr>
        <p:spPr>
          <a:xfrm>
            <a:off x="307975" y="1274996"/>
            <a:ext cx="734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오르막길 측정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33607-D23B-4713-39FA-3FBE52A2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842364"/>
            <a:ext cx="6123071" cy="4592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B807C1-3212-AB42-7DC1-A5AC59A6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75" y="2350364"/>
            <a:ext cx="5445737" cy="408430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A6C8980-76BE-7EBB-13A3-D9E5D2941BAD}"/>
              </a:ext>
            </a:extLst>
          </p:cNvPr>
          <p:cNvCxnSpPr/>
          <p:nvPr/>
        </p:nvCxnSpPr>
        <p:spPr>
          <a:xfrm>
            <a:off x="6883400" y="3073400"/>
            <a:ext cx="30056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D63ADD-0E99-6A0C-91E1-1FF4FBF93818}"/>
              </a:ext>
            </a:extLst>
          </p:cNvPr>
          <p:cNvSpPr txBox="1"/>
          <p:nvPr/>
        </p:nvSpPr>
        <p:spPr>
          <a:xfrm>
            <a:off x="10100733" y="2921000"/>
            <a:ext cx="1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0.928164</a:t>
            </a:r>
            <a:r>
              <a:rPr kumimoji="1" lang="ko-KR" altLang="en-US" dirty="0"/>
              <a:t> 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15220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-22302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err="1">
                <a:solidFill>
                  <a:schemeClr val="bg1"/>
                </a:solidFill>
              </a:rPr>
              <a:t>Tof</a:t>
            </a:r>
            <a:r>
              <a:rPr lang="en-US" altLang="ko-KR" sz="3600" b="1" spc="-300" dirty="0">
                <a:solidFill>
                  <a:schemeClr val="bg1"/>
                </a:solidFill>
              </a:rPr>
              <a:t> </a:t>
            </a:r>
            <a:r>
              <a:rPr lang="ko-KR" altLang="en-US" sz="3600" b="1" spc="-300" dirty="0">
                <a:solidFill>
                  <a:schemeClr val="bg1"/>
                </a:solidFill>
              </a:rPr>
              <a:t>개념 및 동작원리</a:t>
            </a:r>
            <a:endParaRPr lang="en-US" altLang="ko-KR" sz="3600" b="1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517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경사각  측정 과정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AutoShape 4" descr="ToF는 빛이 물체에 반사돼 돌아오는 시간을 측정해 거리를 계산한다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C33A6-D738-13D5-8B17-5FC3D7C020D1}"/>
              </a:ext>
            </a:extLst>
          </p:cNvPr>
          <p:cNvSpPr txBox="1"/>
          <p:nvPr/>
        </p:nvSpPr>
        <p:spPr>
          <a:xfrm>
            <a:off x="307975" y="1274996"/>
            <a:ext cx="734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오르막길 측정 결과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566877-7A9C-4075-B7A2-2DF1931A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842364"/>
            <a:ext cx="6121400" cy="4591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19DC1F-1B2E-EC6A-4AD5-78A7F916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5864"/>
            <a:ext cx="6036733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517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경사각  측정 결과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AutoShape 4" descr="ToF는 빛이 물체에 반사돼 돌아오는 시간을 측정해 거리를 계산한다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E8A13-40AB-A32C-3485-B5607901487D}"/>
              </a:ext>
            </a:extLst>
          </p:cNvPr>
          <p:cNvSpPr txBox="1"/>
          <p:nvPr/>
        </p:nvSpPr>
        <p:spPr>
          <a:xfrm>
            <a:off x="460375" y="1317634"/>
            <a:ext cx="9406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다시 평지로 갈때까지 측정된 경사각을 유지하게 알고리즘 셋팅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순간적으로 지나가는 것은 경사각으로 인지 안되게 셋팅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모터를 실외에서 </a:t>
            </a:r>
            <a:r>
              <a:rPr kumimoji="1" lang="ko-KR" altLang="en-US" dirty="0" err="1"/>
              <a:t>구동시키면서</a:t>
            </a:r>
            <a:r>
              <a:rPr kumimoji="1" lang="ko-KR" altLang="en-US" dirty="0"/>
              <a:t> 오차 보정 및 그에 따른 코드 수정 필요해 보임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필요에 따라 오르막길 코드 구역과 내리막길 코드 구역을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나눠줄수도</a:t>
            </a:r>
            <a:r>
              <a:rPr kumimoji="1" lang="ko-KR" altLang="en-US" dirty="0"/>
              <a:t> 있음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25B925-6DE2-5281-8197-C6A4E7E4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4" y="2704363"/>
            <a:ext cx="5410200" cy="377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7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817444" y="307505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err="1">
                <a:solidFill>
                  <a:schemeClr val="bg1"/>
                </a:solidFill>
              </a:rPr>
              <a:t>Tof</a:t>
            </a:r>
            <a:r>
              <a:rPr lang="en-US" altLang="ko-KR" sz="3600" spc="-300" dirty="0">
                <a:solidFill>
                  <a:schemeClr val="bg1"/>
                </a:solidFill>
              </a:rPr>
              <a:t> </a:t>
            </a:r>
            <a:r>
              <a:rPr lang="ko-KR" altLang="en-US" sz="3600" spc="-300" dirty="0">
                <a:solidFill>
                  <a:schemeClr val="bg1"/>
                </a:solidFill>
              </a:rPr>
              <a:t>개념 및 동작원리</a:t>
            </a:r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3763" y="2300207"/>
            <a:ext cx="49399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*</a:t>
            </a:r>
            <a:r>
              <a:rPr lang="en-US" altLang="ko-KR" dirty="0" err="1"/>
              <a:t>Tof</a:t>
            </a:r>
            <a:r>
              <a:rPr lang="en-US" altLang="ko-KR" dirty="0"/>
              <a:t> </a:t>
            </a:r>
            <a:r>
              <a:rPr lang="ko-KR" altLang="en-US" dirty="0"/>
              <a:t>센서의 송신부로부터</a:t>
            </a:r>
            <a:r>
              <a:rPr lang="en-US" altLang="ko-KR" dirty="0"/>
              <a:t> </a:t>
            </a:r>
            <a:r>
              <a:rPr lang="ko-KR" altLang="en-US" dirty="0"/>
              <a:t>신호</a:t>
            </a:r>
            <a:r>
              <a:rPr lang="en-US" altLang="ko-KR" dirty="0"/>
              <a:t> (</a:t>
            </a:r>
            <a:r>
              <a:rPr lang="ko-KR" altLang="en-US" i="0" u="none" strike="noStrike" dirty="0">
                <a:solidFill>
                  <a:srgbClr val="4F4F4F"/>
                </a:solidFill>
                <a:effectLst/>
                <a:latin typeface="Helvetica" pitchFamily="2" charset="0"/>
              </a:rPr>
              <a:t>근적외선</a:t>
            </a:r>
            <a:r>
              <a:rPr lang="en-US" altLang="ko-KR" i="0" u="none" strike="noStrike" dirty="0">
                <a:solidFill>
                  <a:srgbClr val="4F4F4F"/>
                </a:solidFill>
                <a:effectLst/>
                <a:latin typeface="Helvetica" pitchFamily="2" charset="0"/>
              </a:rPr>
              <a:t>, </a:t>
            </a:r>
            <a:r>
              <a:rPr lang="ko-KR" altLang="en-US" i="0" u="none" strike="noStrike" dirty="0">
                <a:solidFill>
                  <a:srgbClr val="4F4F4F"/>
                </a:solidFill>
                <a:effectLst/>
                <a:latin typeface="Helvetica" pitchFamily="2" charset="0"/>
              </a:rPr>
              <a:t>초음파</a:t>
            </a:r>
            <a:r>
              <a:rPr lang="en-US" altLang="ko-KR" i="0" u="none" strike="noStrike" dirty="0">
                <a:solidFill>
                  <a:srgbClr val="4F4F4F"/>
                </a:solidFill>
                <a:effectLst/>
                <a:latin typeface="Helvetica" pitchFamily="2" charset="0"/>
              </a:rPr>
              <a:t>, </a:t>
            </a:r>
            <a:r>
              <a:rPr lang="ko-KR" altLang="en-US" i="0" u="none" strike="noStrike" dirty="0">
                <a:solidFill>
                  <a:srgbClr val="4F4F4F"/>
                </a:solidFill>
                <a:effectLst/>
                <a:latin typeface="Helvetica" pitchFamily="2" charset="0"/>
              </a:rPr>
              <a:t>레이저 등</a:t>
            </a:r>
            <a:r>
              <a:rPr lang="en-US" altLang="ko-KR" i="0" u="none" strike="noStrike" dirty="0">
                <a:solidFill>
                  <a:srgbClr val="4F4F4F"/>
                </a:solidFill>
                <a:effectLst/>
                <a:latin typeface="Helvetica" pitchFamily="2" charset="0"/>
              </a:rPr>
              <a:t>) </a:t>
            </a:r>
            <a:r>
              <a:rPr lang="ko-KR" altLang="en-US" dirty="0"/>
              <a:t>가 날아가서 물체에 부딪힌 후 수신부로 다시 돌아오는 시간을 측정해 센서와 </a:t>
            </a:r>
            <a:r>
              <a:rPr lang="ko-KR" altLang="en-US" dirty="0" err="1"/>
              <a:t>물체간의</a:t>
            </a:r>
            <a:r>
              <a:rPr lang="ko-KR" altLang="en-US" dirty="0"/>
              <a:t> 거리가 얼마나 떨어져 있는지 측정하는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*VL53L1X =&gt;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적외선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레이저를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방출하여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대상에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반사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측정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AutoShape 4" descr="ToF는 빛이 물체에 반사돼 돌아오는 시간을 측정해 거리를 계산한다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확대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95724"/>
            <a:ext cx="6562725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29953-C68A-C552-CC0C-E029C065370B}"/>
              </a:ext>
            </a:extLst>
          </p:cNvPr>
          <p:cNvSpPr txBox="1"/>
          <p:nvPr/>
        </p:nvSpPr>
        <p:spPr>
          <a:xfrm>
            <a:off x="5808521" y="6642556"/>
            <a:ext cx="63834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00" dirty="0"/>
              <a:t>*참고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:</a:t>
            </a:r>
            <a:r>
              <a:rPr kumimoji="1" lang="ko-KR" altLang="en-US" sz="800" dirty="0"/>
              <a:t> </a:t>
            </a:r>
            <a:r>
              <a:rPr kumimoji="1" lang="en-US" altLang="ko-KR" sz="800" dirty="0">
                <a:hlinkClick r:id="rId3"/>
              </a:rPr>
              <a:t>https://www.coreray.kr/35/?q=YToxOntzOjEyOiJrZXl3b3JkX3R5cGUiO3M6MzoiYWxsIjt9&amp;bmode=view&amp;idx=6215242&amp;t=board</a:t>
            </a:r>
            <a:endParaRPr kumimoji="1" lang="en-US" altLang="ko-KR" sz="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8742D0-42A6-41A2-4F53-988B37BC6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04" y="1076960"/>
            <a:ext cx="40894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63580CD-A45B-BE49-89F1-1C0DF330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40932"/>
            <a:ext cx="4428067" cy="3009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89975C-68F7-DB62-B995-25D8F1670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25" y="1648712"/>
            <a:ext cx="7772400" cy="3130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3BB40B-5724-DF80-9B18-BB4AF03C0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625" y="4885167"/>
            <a:ext cx="7772400" cy="1662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제품소개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1CB989-2020-4304-899A-B14543AE1FAA}"/>
              </a:ext>
            </a:extLst>
          </p:cNvPr>
          <p:cNvSpPr txBox="1"/>
          <p:nvPr/>
        </p:nvSpPr>
        <p:spPr>
          <a:xfrm>
            <a:off x="2304434" y="1024985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ST Datasheet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F55B51-5202-6B33-2F14-38313DA4CC36}"/>
              </a:ext>
            </a:extLst>
          </p:cNvPr>
          <p:cNvGrpSpPr/>
          <p:nvPr/>
        </p:nvGrpSpPr>
        <p:grpSpPr>
          <a:xfrm>
            <a:off x="0" y="319"/>
            <a:ext cx="12192000" cy="1422206"/>
            <a:chOff x="0" y="0"/>
            <a:chExt cx="12192000" cy="142220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93D8EA-ED7D-4BE8-D5DC-C3A44F940AA7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075995-E3D6-550A-750B-D67B94FF750B}"/>
                </a:ext>
              </a:extLst>
            </p:cNvPr>
            <p:cNvSpPr txBox="1"/>
            <p:nvPr/>
          </p:nvSpPr>
          <p:spPr>
            <a:xfrm>
              <a:off x="875104" y="52038"/>
              <a:ext cx="3849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 err="1">
                  <a:solidFill>
                    <a:schemeClr val="bg1"/>
                  </a:solidFill>
                </a:rPr>
                <a:t>Tof</a:t>
              </a:r>
              <a:r>
                <a:rPr lang="en-US" altLang="ko-KR" sz="3600" spc="-300" dirty="0">
                  <a:solidFill>
                    <a:schemeClr val="bg1"/>
                  </a:solidFill>
                </a:rPr>
                <a:t> </a:t>
              </a:r>
              <a:r>
                <a:rPr lang="ko-KR" altLang="en-US" sz="3600" spc="-300" dirty="0">
                  <a:solidFill>
                    <a:schemeClr val="bg1"/>
                  </a:solidFill>
                </a:rPr>
                <a:t>개념 및 동작원리</a:t>
              </a:r>
              <a:endParaRPr lang="en-US" altLang="ko-KR" sz="3600" spc="-3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D8D682-1AD1-BEBA-9276-B85625D55C0F}"/>
                </a:ext>
              </a:extLst>
            </p:cNvPr>
            <p:cNvSpPr txBox="1"/>
            <p:nvPr/>
          </p:nvSpPr>
          <p:spPr>
            <a:xfrm>
              <a:off x="132080" y="117305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5C81FD-5D26-9340-57D3-BA02D2EF3FA0}"/>
                </a:ext>
              </a:extLst>
            </p:cNvPr>
            <p:cNvSpPr txBox="1"/>
            <p:nvPr/>
          </p:nvSpPr>
          <p:spPr>
            <a:xfrm>
              <a:off x="339536" y="957405"/>
              <a:ext cx="1596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>
                  <a:solidFill>
                    <a:srgbClr val="393939"/>
                  </a:solidFill>
                  <a:latin typeface="+mn-ea"/>
                </a:rPr>
                <a:t>VL53L1X TOF</a:t>
              </a:r>
              <a:endParaRPr lang="ko-KR" altLang="en-US" sz="2400" spc="-300" dirty="0">
                <a:solidFill>
                  <a:srgbClr val="393939"/>
                </a:solidFill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B63024-5266-BD30-941F-C98E7FCB62F1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D5979F-ACD0-49D1-EBDD-BD1BCC619764}"/>
              </a:ext>
            </a:extLst>
          </p:cNvPr>
          <p:cNvSpPr txBox="1"/>
          <p:nvPr/>
        </p:nvSpPr>
        <p:spPr>
          <a:xfrm>
            <a:off x="9189279" y="6547597"/>
            <a:ext cx="3121495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+mj-ea"/>
                <a:ea typeface="+mj-ea"/>
              </a:rPr>
              <a:t>*참고 </a:t>
            </a:r>
            <a:r>
              <a:rPr lang="en-US" altLang="ko-KR" sz="800" dirty="0">
                <a:latin typeface="+mj-ea"/>
                <a:ea typeface="+mj-ea"/>
              </a:rPr>
              <a:t>:</a:t>
            </a:r>
            <a:r>
              <a:rPr lang="ko-KR" altLang="en-US" sz="800" dirty="0">
                <a:latin typeface="+mj-ea"/>
                <a:ea typeface="+mj-ea"/>
              </a:rPr>
              <a:t> </a:t>
            </a:r>
            <a:r>
              <a:rPr lang="en-US" altLang="ko-KR" sz="800" dirty="0">
                <a:latin typeface="+mj-ea"/>
                <a:ea typeface="+mj-ea"/>
                <a:hlinkClick r:id="rId5"/>
              </a:rPr>
              <a:t>https://www.mouser.kr/pdfdocs/enDM00452094.pdf</a:t>
            </a:r>
            <a:endParaRPr lang="en-US" altLang="ko-KR" sz="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961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제품소개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1CB989-2020-4304-899A-B14543AE1FAA}"/>
              </a:ext>
            </a:extLst>
          </p:cNvPr>
          <p:cNvSpPr txBox="1"/>
          <p:nvPr/>
        </p:nvSpPr>
        <p:spPr>
          <a:xfrm>
            <a:off x="2304434" y="102498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Waveshare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06B039-BA85-427B-918F-F48921FE1940}"/>
              </a:ext>
            </a:extLst>
          </p:cNvPr>
          <p:cNvSpPr txBox="1"/>
          <p:nvPr/>
        </p:nvSpPr>
        <p:spPr>
          <a:xfrm>
            <a:off x="4145390" y="1041303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20,700</a:t>
            </a:r>
            <a:r>
              <a:rPr lang="ko-KR" altLang="en-US" dirty="0">
                <a:latin typeface="+mj-ea"/>
                <a:ea typeface="+mj-ea"/>
              </a:rPr>
              <a:t>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132080" y="6268514"/>
            <a:ext cx="3635348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j-ea"/>
                <a:ea typeface="+mj-ea"/>
              </a:rPr>
              <a:t>*범위 정확도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/>
              <a:t>±</a:t>
            </a:r>
            <a:r>
              <a:rPr lang="en-US" altLang="ko-KR" dirty="0">
                <a:latin typeface="+mj-ea"/>
                <a:ea typeface="+mj-ea"/>
              </a:rPr>
              <a:t>5%</a:t>
            </a:r>
          </a:p>
        </p:txBody>
      </p:sp>
      <p:pic>
        <p:nvPicPr>
          <p:cNvPr id="18" name="Picture 2" descr="https://img2.eleparts.co.kr/goods/1/2018/07/6503479_tmp_af58a0a734f49bbfed136ac2015eb26e6476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5" y="1499594"/>
            <a:ext cx="5003840" cy="456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9F55B51-5202-6B33-2F14-38313DA4CC36}"/>
              </a:ext>
            </a:extLst>
          </p:cNvPr>
          <p:cNvGrpSpPr/>
          <p:nvPr/>
        </p:nvGrpSpPr>
        <p:grpSpPr>
          <a:xfrm>
            <a:off x="0" y="319"/>
            <a:ext cx="12192000" cy="1422206"/>
            <a:chOff x="0" y="0"/>
            <a:chExt cx="12192000" cy="142220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93D8EA-ED7D-4BE8-D5DC-C3A44F940AA7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075995-E3D6-550A-750B-D67B94FF750B}"/>
                </a:ext>
              </a:extLst>
            </p:cNvPr>
            <p:cNvSpPr txBox="1"/>
            <p:nvPr/>
          </p:nvSpPr>
          <p:spPr>
            <a:xfrm>
              <a:off x="875104" y="52038"/>
              <a:ext cx="3849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 err="1">
                  <a:solidFill>
                    <a:schemeClr val="bg1"/>
                  </a:solidFill>
                </a:rPr>
                <a:t>Tof</a:t>
              </a:r>
              <a:r>
                <a:rPr lang="en-US" altLang="ko-KR" sz="3600" spc="-300" dirty="0">
                  <a:solidFill>
                    <a:schemeClr val="bg1"/>
                  </a:solidFill>
                </a:rPr>
                <a:t> </a:t>
              </a:r>
              <a:r>
                <a:rPr lang="ko-KR" altLang="en-US" sz="3600" spc="-300" dirty="0">
                  <a:solidFill>
                    <a:schemeClr val="bg1"/>
                  </a:solidFill>
                </a:rPr>
                <a:t>개념 및 동작원리</a:t>
              </a:r>
              <a:endParaRPr lang="en-US" altLang="ko-KR" sz="3600" spc="-3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D8D682-1AD1-BEBA-9276-B85625D55C0F}"/>
                </a:ext>
              </a:extLst>
            </p:cNvPr>
            <p:cNvSpPr txBox="1"/>
            <p:nvPr/>
          </p:nvSpPr>
          <p:spPr>
            <a:xfrm>
              <a:off x="132080" y="117305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5C81FD-5D26-9340-57D3-BA02D2EF3FA0}"/>
                </a:ext>
              </a:extLst>
            </p:cNvPr>
            <p:cNvSpPr txBox="1"/>
            <p:nvPr/>
          </p:nvSpPr>
          <p:spPr>
            <a:xfrm>
              <a:off x="339536" y="957405"/>
              <a:ext cx="1596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>
                  <a:solidFill>
                    <a:srgbClr val="393939"/>
                  </a:solidFill>
                  <a:latin typeface="+mn-ea"/>
                </a:rPr>
                <a:t>VL53L1X TOF</a:t>
              </a:r>
              <a:endParaRPr lang="ko-KR" altLang="en-US" sz="2400" spc="-300" dirty="0">
                <a:solidFill>
                  <a:srgbClr val="393939"/>
                </a:solidFill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B63024-5266-BD30-941F-C98E7FCB62F1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C6B9B54-F434-CBAE-43D4-E2F9F7D9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15" y="1690197"/>
            <a:ext cx="5981585" cy="43704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EF62CE-49C3-7890-3240-4AED4CB3F5C2}"/>
              </a:ext>
            </a:extLst>
          </p:cNvPr>
          <p:cNvSpPr txBox="1"/>
          <p:nvPr/>
        </p:nvSpPr>
        <p:spPr>
          <a:xfrm>
            <a:off x="8782879" y="6527303"/>
            <a:ext cx="3121495" cy="299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+mj-ea"/>
                <a:ea typeface="+mj-ea"/>
              </a:rPr>
              <a:t>*참고 </a:t>
            </a:r>
            <a:r>
              <a:rPr lang="en-US" altLang="ko-KR" sz="800" dirty="0">
                <a:latin typeface="+mj-ea"/>
                <a:ea typeface="+mj-ea"/>
              </a:rPr>
              <a:t>:</a:t>
            </a:r>
            <a:r>
              <a:rPr lang="ko-KR" altLang="en-US" sz="800" dirty="0">
                <a:latin typeface="+mj-ea"/>
                <a:ea typeface="+mj-ea"/>
              </a:rPr>
              <a:t> </a:t>
            </a:r>
            <a:r>
              <a:rPr lang="en-US" altLang="ko-KR" sz="800" dirty="0">
                <a:latin typeface="+mj-ea"/>
                <a:ea typeface="+mj-ea"/>
                <a:hlinkClick r:id="rId4"/>
              </a:rPr>
              <a:t>https://www.waveshare.com/vl53l1x-distance-sensor.htm</a:t>
            </a:r>
            <a:endParaRPr lang="en-US" altLang="ko-KR" sz="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7011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 err="1">
                <a:solidFill>
                  <a:schemeClr val="bg1"/>
                </a:solidFill>
              </a:rPr>
              <a:t>결선도와</a:t>
            </a:r>
            <a:r>
              <a:rPr lang="ko-KR" altLang="en-US" sz="3600" b="1" spc="-300" dirty="0">
                <a:solidFill>
                  <a:schemeClr val="bg1"/>
                </a:solidFill>
              </a:rPr>
              <a:t>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결선도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92B78D0-DB52-E142-6EAE-3C6501B34706}"/>
              </a:ext>
            </a:extLst>
          </p:cNvPr>
          <p:cNvSpPr/>
          <p:nvPr/>
        </p:nvSpPr>
        <p:spPr>
          <a:xfrm>
            <a:off x="990600" y="2785533"/>
            <a:ext cx="1981200" cy="31580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FD57B3-3619-42EA-7E04-F0C0CC15411D}"/>
              </a:ext>
            </a:extLst>
          </p:cNvPr>
          <p:cNvSpPr txBox="1"/>
          <p:nvPr/>
        </p:nvSpPr>
        <p:spPr>
          <a:xfrm>
            <a:off x="1227666" y="2860671"/>
            <a:ext cx="165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VL53L1X</a:t>
            </a:r>
            <a:endParaRPr kumimoji="1"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C03F0-2916-64CD-AFD9-FE80620403DF}"/>
              </a:ext>
            </a:extLst>
          </p:cNvPr>
          <p:cNvSpPr txBox="1"/>
          <p:nvPr/>
        </p:nvSpPr>
        <p:spPr>
          <a:xfrm>
            <a:off x="2126147" y="5002395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GND</a:t>
            </a:r>
            <a:endParaRPr kumimoji="1" lang="ko-Kore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C1374F-350E-47F8-CA72-A53A4193FE36}"/>
              </a:ext>
            </a:extLst>
          </p:cNvPr>
          <p:cNvSpPr txBox="1"/>
          <p:nvPr/>
        </p:nvSpPr>
        <p:spPr>
          <a:xfrm>
            <a:off x="2126147" y="3461497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VCC(3.3V)</a:t>
            </a:r>
            <a:endParaRPr kumimoji="1" lang="ko-Kore-KR" alt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21887B-BC7A-336D-41CF-3B6557EE5C44}"/>
              </a:ext>
            </a:extLst>
          </p:cNvPr>
          <p:cNvSpPr txBox="1"/>
          <p:nvPr/>
        </p:nvSpPr>
        <p:spPr>
          <a:xfrm>
            <a:off x="2126147" y="3969762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SDA</a:t>
            </a:r>
            <a:endParaRPr kumimoji="1" lang="ko-Kore-KR" altLang="en-US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E484D5-4716-94F6-8656-2E568599B6A5}"/>
              </a:ext>
            </a:extLst>
          </p:cNvPr>
          <p:cNvSpPr txBox="1"/>
          <p:nvPr/>
        </p:nvSpPr>
        <p:spPr>
          <a:xfrm>
            <a:off x="2126147" y="4478027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SCL</a:t>
            </a:r>
            <a:endParaRPr kumimoji="1" lang="ko-Kore-KR" altLang="en-US" sz="900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0D7833EA-0541-228A-F474-C92C5C2012D9}"/>
              </a:ext>
            </a:extLst>
          </p:cNvPr>
          <p:cNvSpPr/>
          <p:nvPr/>
        </p:nvSpPr>
        <p:spPr>
          <a:xfrm>
            <a:off x="4961465" y="2785532"/>
            <a:ext cx="1981200" cy="31580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2298A4-D3E5-C189-0605-9E6BBD614ACE}"/>
              </a:ext>
            </a:extLst>
          </p:cNvPr>
          <p:cNvSpPr txBox="1"/>
          <p:nvPr/>
        </p:nvSpPr>
        <p:spPr>
          <a:xfrm>
            <a:off x="5126059" y="2860670"/>
            <a:ext cx="165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STM32F407VET6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E4D2AD-8403-FE3D-E63E-C81373AE6E16}"/>
              </a:ext>
            </a:extLst>
          </p:cNvPr>
          <p:cNvSpPr txBox="1"/>
          <p:nvPr/>
        </p:nvSpPr>
        <p:spPr>
          <a:xfrm>
            <a:off x="5084234" y="5002395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GND</a:t>
            </a:r>
            <a:endParaRPr kumimoji="1" lang="ko-Kore-KR" altLang="en-US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7C2A44-D6C2-8B55-0879-C8ABCFF2AACD}"/>
              </a:ext>
            </a:extLst>
          </p:cNvPr>
          <p:cNvSpPr txBox="1"/>
          <p:nvPr/>
        </p:nvSpPr>
        <p:spPr>
          <a:xfrm>
            <a:off x="5084234" y="3455292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VCC(3.3V)</a:t>
            </a:r>
            <a:endParaRPr kumimoji="1" lang="ko-Kore-KR" altLang="en-US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091D69-1345-5094-3DCE-AE72E82BCDD4}"/>
              </a:ext>
            </a:extLst>
          </p:cNvPr>
          <p:cNvSpPr txBox="1"/>
          <p:nvPr/>
        </p:nvSpPr>
        <p:spPr>
          <a:xfrm>
            <a:off x="5084234" y="3910402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PB7(SDA)</a:t>
            </a:r>
            <a:endParaRPr kumimoji="1" lang="ko-Kore-KR" altLang="en-US" sz="9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F7ED62-5F3A-8148-7E5C-9EE408C0EEB5}"/>
              </a:ext>
            </a:extLst>
          </p:cNvPr>
          <p:cNvSpPr txBox="1"/>
          <p:nvPr/>
        </p:nvSpPr>
        <p:spPr>
          <a:xfrm>
            <a:off x="5084234" y="4478027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PB6(SCL)</a:t>
            </a:r>
            <a:endParaRPr kumimoji="1" lang="ko-Kore-KR" altLang="en-US" sz="900" dirty="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A844FC1C-D5EC-6C1D-EE81-A0A43B5AE9DC}"/>
              </a:ext>
            </a:extLst>
          </p:cNvPr>
          <p:cNvCxnSpPr/>
          <p:nvPr/>
        </p:nvCxnSpPr>
        <p:spPr>
          <a:xfrm>
            <a:off x="2971800" y="3570708"/>
            <a:ext cx="19896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55158EE-A176-97B7-44F3-F1D515D12675}"/>
              </a:ext>
            </a:extLst>
          </p:cNvPr>
          <p:cNvCxnSpPr/>
          <p:nvPr/>
        </p:nvCxnSpPr>
        <p:spPr>
          <a:xfrm>
            <a:off x="2971800" y="4057553"/>
            <a:ext cx="19896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F545054F-6FA2-D9CD-1FA6-F6850BC84CDF}"/>
              </a:ext>
            </a:extLst>
          </p:cNvPr>
          <p:cNvCxnSpPr/>
          <p:nvPr/>
        </p:nvCxnSpPr>
        <p:spPr>
          <a:xfrm>
            <a:off x="2971799" y="4593443"/>
            <a:ext cx="19896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2E02F4D6-74A5-188C-49AE-8FAC8727DA64}"/>
              </a:ext>
            </a:extLst>
          </p:cNvPr>
          <p:cNvCxnSpPr/>
          <p:nvPr/>
        </p:nvCxnSpPr>
        <p:spPr>
          <a:xfrm>
            <a:off x="2971798" y="5117811"/>
            <a:ext cx="19896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463DB92-3F72-FA91-A2DB-34394810113E}"/>
              </a:ext>
            </a:extLst>
          </p:cNvPr>
          <p:cNvSpPr/>
          <p:nvPr/>
        </p:nvSpPr>
        <p:spPr>
          <a:xfrm>
            <a:off x="8932331" y="2785531"/>
            <a:ext cx="1981200" cy="31580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6A0F5E-2653-C329-239E-3F930183BB3A}"/>
              </a:ext>
            </a:extLst>
          </p:cNvPr>
          <p:cNvSpPr txBox="1"/>
          <p:nvPr/>
        </p:nvSpPr>
        <p:spPr>
          <a:xfrm>
            <a:off x="9096924" y="2860670"/>
            <a:ext cx="165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USB to UART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F862A7-A47B-CB54-F34E-BD1B84FA7FA6}"/>
              </a:ext>
            </a:extLst>
          </p:cNvPr>
          <p:cNvSpPr txBox="1"/>
          <p:nvPr/>
        </p:nvSpPr>
        <p:spPr>
          <a:xfrm>
            <a:off x="9055099" y="5002395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GND</a:t>
            </a:r>
            <a:endParaRPr kumimoji="1" lang="ko-Kore-KR" altLang="en-US" sz="9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81B914-DF50-2BD7-B49E-E8EF44B72B25}"/>
              </a:ext>
            </a:extLst>
          </p:cNvPr>
          <p:cNvSpPr txBox="1"/>
          <p:nvPr/>
        </p:nvSpPr>
        <p:spPr>
          <a:xfrm>
            <a:off x="9055099" y="3455292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VCC(3.3V)</a:t>
            </a:r>
            <a:endParaRPr kumimoji="1" lang="ko-Kore-KR" altLang="en-US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EE154F-4D1D-9E70-23AA-F6B85EE31C99}"/>
              </a:ext>
            </a:extLst>
          </p:cNvPr>
          <p:cNvSpPr txBox="1"/>
          <p:nvPr/>
        </p:nvSpPr>
        <p:spPr>
          <a:xfrm>
            <a:off x="9055099" y="3910402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T</a:t>
            </a:r>
            <a:r>
              <a:rPr kumimoji="1" lang="en-US" altLang="ko-Kore-KR" sz="900" dirty="0"/>
              <a:t>x</a:t>
            </a:r>
            <a:endParaRPr kumimoji="1" lang="ko-Kore-KR" alt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D9FAE5-818F-9E3B-C110-9D845ECE93A0}"/>
              </a:ext>
            </a:extLst>
          </p:cNvPr>
          <p:cNvSpPr txBox="1"/>
          <p:nvPr/>
        </p:nvSpPr>
        <p:spPr>
          <a:xfrm>
            <a:off x="9055099" y="4478027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Rx</a:t>
            </a:r>
            <a:endParaRPr kumimoji="1" lang="ko-Kore-KR" altLang="en-US" sz="9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F39C248-CED8-F15A-F894-44AC364ED1F8}"/>
              </a:ext>
            </a:extLst>
          </p:cNvPr>
          <p:cNvCxnSpPr/>
          <p:nvPr/>
        </p:nvCxnSpPr>
        <p:spPr>
          <a:xfrm>
            <a:off x="6942667" y="3551550"/>
            <a:ext cx="19896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E7DACF3-8F87-9D39-205C-A168FF618AE2}"/>
              </a:ext>
            </a:extLst>
          </p:cNvPr>
          <p:cNvCxnSpPr/>
          <p:nvPr/>
        </p:nvCxnSpPr>
        <p:spPr>
          <a:xfrm>
            <a:off x="6942667" y="4038395"/>
            <a:ext cx="19896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E08A64BA-D8B4-ABEB-F8F3-090B88E57C81}"/>
              </a:ext>
            </a:extLst>
          </p:cNvPr>
          <p:cNvCxnSpPr/>
          <p:nvPr/>
        </p:nvCxnSpPr>
        <p:spPr>
          <a:xfrm>
            <a:off x="6942666" y="4574285"/>
            <a:ext cx="19896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65AD1548-BCB3-A8E3-A8CC-7261D826A6FA}"/>
              </a:ext>
            </a:extLst>
          </p:cNvPr>
          <p:cNvCxnSpPr/>
          <p:nvPr/>
        </p:nvCxnSpPr>
        <p:spPr>
          <a:xfrm>
            <a:off x="6942665" y="5098653"/>
            <a:ext cx="19896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CD72EAD-0AF5-AD5B-BE5D-79CDC664C30D}"/>
              </a:ext>
            </a:extLst>
          </p:cNvPr>
          <p:cNvSpPr txBox="1"/>
          <p:nvPr/>
        </p:nvSpPr>
        <p:spPr>
          <a:xfrm>
            <a:off x="6189130" y="5011754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GND</a:t>
            </a:r>
            <a:endParaRPr kumimoji="1" lang="ko-Kore-KR" altLang="en-US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A24F52-451C-3ACD-6BEC-CFA64684D045}"/>
              </a:ext>
            </a:extLst>
          </p:cNvPr>
          <p:cNvSpPr txBox="1"/>
          <p:nvPr/>
        </p:nvSpPr>
        <p:spPr>
          <a:xfrm>
            <a:off x="6189130" y="3464651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VCC(3.3V)</a:t>
            </a:r>
            <a:endParaRPr kumimoji="1" lang="ko-Kore-KR" altLang="en-US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DE472D-5A60-7A7C-54AE-58B222DDDD5A}"/>
              </a:ext>
            </a:extLst>
          </p:cNvPr>
          <p:cNvSpPr txBox="1"/>
          <p:nvPr/>
        </p:nvSpPr>
        <p:spPr>
          <a:xfrm>
            <a:off x="6189130" y="3919761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PD2(Rx)</a:t>
            </a:r>
            <a:endParaRPr kumimoji="1" lang="ko-Kore-KR" altLang="en-US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63F281-58BF-7A6F-1569-4514440C792F}"/>
              </a:ext>
            </a:extLst>
          </p:cNvPr>
          <p:cNvSpPr txBox="1"/>
          <p:nvPr/>
        </p:nvSpPr>
        <p:spPr>
          <a:xfrm>
            <a:off x="6189130" y="4487386"/>
            <a:ext cx="753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/>
              <a:t>PC12(Tx)</a:t>
            </a:r>
            <a:endParaRPr kumimoji="1" lang="ko-Kore-KR" altLang="en-US" sz="9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F9051A-C358-8159-A4CC-EFA7098FB304}"/>
              </a:ext>
            </a:extLst>
          </p:cNvPr>
          <p:cNvSpPr txBox="1"/>
          <p:nvPr/>
        </p:nvSpPr>
        <p:spPr>
          <a:xfrm>
            <a:off x="3021585" y="1805677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I2C </a:t>
            </a:r>
            <a:r>
              <a:rPr kumimoji="1" lang="ko-KR" altLang="en-US" sz="1000" dirty="0"/>
              <a:t> 통신</a:t>
            </a:r>
            <a:r>
              <a:rPr kumimoji="1" lang="en-US" altLang="ko-KR" sz="1000" dirty="0"/>
              <a:t> (</a:t>
            </a:r>
            <a:r>
              <a:rPr kumimoji="1" lang="ko-KR" altLang="en-US" sz="1000" dirty="0"/>
              <a:t>센서를 통한 측정</a:t>
            </a:r>
            <a:r>
              <a:rPr kumimoji="1" lang="en-US" altLang="ko-KR" sz="1000" dirty="0"/>
              <a:t>)</a:t>
            </a:r>
            <a:endParaRPr kumimoji="1" lang="ko-Kore-KR" altLang="en-US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0149-D0F5-B8DC-6474-F877F74E37A2}"/>
              </a:ext>
            </a:extLst>
          </p:cNvPr>
          <p:cNvSpPr txBox="1"/>
          <p:nvPr/>
        </p:nvSpPr>
        <p:spPr>
          <a:xfrm>
            <a:off x="7200900" y="1848517"/>
            <a:ext cx="229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UART </a:t>
            </a:r>
            <a:r>
              <a:rPr kumimoji="1" lang="ko-KR" altLang="en-US" sz="1000" dirty="0"/>
              <a:t> 통신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모니터링을 위한 과정</a:t>
            </a:r>
            <a:r>
              <a:rPr kumimoji="1" lang="en-US" altLang="ko-KR" sz="1000" dirty="0"/>
              <a:t>)</a:t>
            </a:r>
            <a:endParaRPr kumimoji="1" lang="ko-Kore-KR" altLang="en-US" sz="1000" dirty="0"/>
          </a:p>
        </p:txBody>
      </p:sp>
      <p:sp>
        <p:nvSpPr>
          <p:cNvPr id="75" name="자유형 74">
            <a:extLst>
              <a:ext uri="{FF2B5EF4-FFF2-40B4-BE49-F238E27FC236}">
                <a16:creationId xmlns:a16="http://schemas.microsoft.com/office/drawing/2014/main" id="{E7569A22-53F5-D476-57B6-637613335BA8}"/>
              </a:ext>
            </a:extLst>
          </p:cNvPr>
          <p:cNvSpPr/>
          <p:nvPr/>
        </p:nvSpPr>
        <p:spPr>
          <a:xfrm>
            <a:off x="1964265" y="2065866"/>
            <a:ext cx="3767667" cy="679049"/>
          </a:xfrm>
          <a:custGeom>
            <a:avLst/>
            <a:gdLst>
              <a:gd name="connsiteX0" fmla="*/ 0 w 3759200"/>
              <a:gd name="connsiteY0" fmla="*/ 711200 h 778934"/>
              <a:gd name="connsiteX1" fmla="*/ 0 w 3759200"/>
              <a:gd name="connsiteY1" fmla="*/ 0 h 778934"/>
              <a:gd name="connsiteX2" fmla="*/ 3750734 w 3759200"/>
              <a:gd name="connsiteY2" fmla="*/ 8467 h 778934"/>
              <a:gd name="connsiteX3" fmla="*/ 3759200 w 3759200"/>
              <a:gd name="connsiteY3" fmla="*/ 778934 h 77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200" h="778934">
                <a:moveTo>
                  <a:pt x="0" y="711200"/>
                </a:moveTo>
                <a:lnTo>
                  <a:pt x="0" y="0"/>
                </a:lnTo>
                <a:lnTo>
                  <a:pt x="3750734" y="8467"/>
                </a:lnTo>
                <a:lnTo>
                  <a:pt x="3759200" y="778934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자유형 75">
            <a:extLst>
              <a:ext uri="{FF2B5EF4-FFF2-40B4-BE49-F238E27FC236}">
                <a16:creationId xmlns:a16="http://schemas.microsoft.com/office/drawing/2014/main" id="{E18A92EA-CED5-6FD9-EC74-0D17B368F766}"/>
              </a:ext>
            </a:extLst>
          </p:cNvPr>
          <p:cNvSpPr/>
          <p:nvPr/>
        </p:nvSpPr>
        <p:spPr>
          <a:xfrm>
            <a:off x="6324599" y="2091347"/>
            <a:ext cx="3767667" cy="679049"/>
          </a:xfrm>
          <a:custGeom>
            <a:avLst/>
            <a:gdLst>
              <a:gd name="connsiteX0" fmla="*/ 0 w 3759200"/>
              <a:gd name="connsiteY0" fmla="*/ 711200 h 778934"/>
              <a:gd name="connsiteX1" fmla="*/ 0 w 3759200"/>
              <a:gd name="connsiteY1" fmla="*/ 0 h 778934"/>
              <a:gd name="connsiteX2" fmla="*/ 3750734 w 3759200"/>
              <a:gd name="connsiteY2" fmla="*/ 8467 h 778934"/>
              <a:gd name="connsiteX3" fmla="*/ 3759200 w 3759200"/>
              <a:gd name="connsiteY3" fmla="*/ 778934 h 77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200" h="778934">
                <a:moveTo>
                  <a:pt x="0" y="711200"/>
                </a:moveTo>
                <a:lnTo>
                  <a:pt x="0" y="0"/>
                </a:lnTo>
                <a:lnTo>
                  <a:pt x="3750734" y="8467"/>
                </a:lnTo>
                <a:lnTo>
                  <a:pt x="3759200" y="778934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98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I2C(inter-integrated circuit)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AutoShape 4" descr="ToF는 빛이 물체에 반사돼 돌아오는 시간을 측정해 거리를 계산한다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https://blogfiles.pstatic.net/MjAyMDAzMTZfMjQz/MDAxNTg0MzQyNTI1NTQ3.qdSCi8QRy5GmCq9KjHYxUOMhKUFVESYVEWq7kRssJ2Eg.HOIitdMOFDE0IpZ44TcF6KLNE5kw8-iy71tc91F8QxMg.PNG.golsm21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94" y="5084955"/>
            <a:ext cx="7324411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27491" y="1221422"/>
            <a:ext cx="10112216" cy="3863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Master(</a:t>
            </a:r>
            <a:r>
              <a:rPr lang="en-US" altLang="ko-KR" dirty="0" err="1">
                <a:solidFill>
                  <a:schemeClr val="tx1"/>
                </a:solidFill>
              </a:rPr>
              <a:t>stm</a:t>
            </a:r>
            <a:r>
              <a:rPr lang="ko-KR" altLang="en-US" dirty="0">
                <a:solidFill>
                  <a:schemeClr val="tx1"/>
                </a:solidFill>
              </a:rPr>
              <a:t>보드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  <a:r>
              <a:rPr lang="ko-KR" altLang="en-US" dirty="0">
                <a:solidFill>
                  <a:schemeClr val="tx1"/>
                </a:solidFill>
              </a:rPr>
              <a:t>통신의 주체가 되는 시스템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전송 속도 및 통신 설정 담당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Slave(</a:t>
            </a:r>
            <a:r>
              <a:rPr lang="en-US" altLang="ko-KR" dirty="0" err="1">
                <a:solidFill>
                  <a:schemeClr val="tx1"/>
                </a:solidFill>
              </a:rPr>
              <a:t>tof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  <a:r>
              <a:rPr lang="ko-KR" altLang="en-US" dirty="0">
                <a:solidFill>
                  <a:schemeClr val="tx1"/>
                </a:solidFill>
              </a:rPr>
              <a:t>고유한 주소 값을 갖게 되며 마스터에 의해 송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수신을 </a:t>
            </a:r>
            <a:r>
              <a:rPr lang="ko-KR" altLang="en-US" dirty="0" err="1">
                <a:solidFill>
                  <a:schemeClr val="tx1"/>
                </a:solidFill>
              </a:rPr>
              <a:t>하게됨</a:t>
            </a:r>
            <a:r>
              <a:rPr lang="en-US" altLang="ko-KR" dirty="0">
                <a:solidFill>
                  <a:schemeClr val="tx1"/>
                </a:solidFill>
              </a:rPr>
              <a:t>      //  (0x52)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SDA(serial data line):</a:t>
            </a:r>
            <a:r>
              <a:rPr lang="ko-KR" altLang="en-US" dirty="0">
                <a:solidFill>
                  <a:schemeClr val="tx1"/>
                </a:solidFill>
              </a:rPr>
              <a:t>데이터 전송을 하는 라인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SCL(serial clock line):</a:t>
            </a:r>
            <a:r>
              <a:rPr lang="ko-KR" altLang="en-US" dirty="0">
                <a:solidFill>
                  <a:schemeClr val="tx1"/>
                </a:solidFill>
              </a:rPr>
              <a:t>데이터 전송을 위해 클럭을 동기화 하는 라인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63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1963</Words>
  <Application>Microsoft Macintosh PowerPoint</Application>
  <PresentationFormat>와이드스크린</PresentationFormat>
  <Paragraphs>273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나눔스퀘어 ExtraBold</vt:lpstr>
      <vt:lpstr>Apple SD Gothic Neo</vt:lpstr>
      <vt:lpstr>맑은 고딕</vt:lpstr>
      <vt:lpstr>나눔스퀘어 Light</vt:lpstr>
      <vt:lpstr>Arial</vt:lpstr>
      <vt:lpstr>Helvetica</vt:lpstr>
      <vt:lpstr>Helvetica Neue</vt:lpstr>
      <vt:lpstr>Menlo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서다원/컴퓨터전자공학과(3)</cp:lastModifiedBy>
  <cp:revision>54</cp:revision>
  <dcterms:created xsi:type="dcterms:W3CDTF">2020-09-07T02:34:06Z</dcterms:created>
  <dcterms:modified xsi:type="dcterms:W3CDTF">2024-01-08T10:24:47Z</dcterms:modified>
</cp:coreProperties>
</file>